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62" r:id="rId3"/>
    <p:sldId id="261" r:id="rId4"/>
    <p:sldId id="257" r:id="rId5"/>
    <p:sldId id="258" r:id="rId6"/>
    <p:sldId id="299" r:id="rId7"/>
    <p:sldId id="300" r:id="rId8"/>
    <p:sldId id="260" r:id="rId9"/>
    <p:sldId id="272" r:id="rId10"/>
    <p:sldId id="273" r:id="rId11"/>
    <p:sldId id="274" r:id="rId12"/>
    <p:sldId id="280" r:id="rId13"/>
    <p:sldId id="281" r:id="rId14"/>
    <p:sldId id="275" r:id="rId15"/>
    <p:sldId id="271" r:id="rId16"/>
    <p:sldId id="285" r:id="rId17"/>
    <p:sldId id="290" r:id="rId18"/>
    <p:sldId id="283" r:id="rId19"/>
    <p:sldId id="291" r:id="rId20"/>
    <p:sldId id="278" r:id="rId21"/>
    <p:sldId id="287" r:id="rId22"/>
    <p:sldId id="294" r:id="rId23"/>
    <p:sldId id="303" r:id="rId24"/>
    <p:sldId id="293" r:id="rId25"/>
    <p:sldId id="301" r:id="rId26"/>
    <p:sldId id="304" r:id="rId27"/>
    <p:sldId id="286" r:id="rId28"/>
    <p:sldId id="269" r:id="rId29"/>
    <p:sldId id="277" r:id="rId30"/>
    <p:sldId id="288" r:id="rId31"/>
    <p:sldId id="295" r:id="rId32"/>
    <p:sldId id="296" r:id="rId33"/>
    <p:sldId id="298" r:id="rId34"/>
    <p:sldId id="302" r:id="rId35"/>
    <p:sldId id="284" r:id="rId36"/>
    <p:sldId id="297" r:id="rId37"/>
    <p:sldId id="289" r:id="rId38"/>
  </p:sldIdLst>
  <p:sldSz cx="9144000" cy="6858000" type="screen4x3"/>
  <p:notesSz cx="6858000" cy="99472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08"/>
    <a:srgbClr val="F4B6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6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96632"/>
          </a:xfrm>
          <a:prstGeom prst="rect">
            <a:avLst/>
          </a:prstGeom>
        </p:spPr>
        <p:txBody>
          <a:bodyPr vert="horz" lIns="91440" tIns="45720" rIns="91440" bIns="45720" rtlCol="0"/>
          <a:lstStyle>
            <a:lvl1pPr algn="r">
              <a:defRPr sz="1200"/>
            </a:lvl1pPr>
          </a:lstStyle>
          <a:p>
            <a:fld id="{26345DAB-1822-4B43-A1B3-544E781C9467}" type="datetimeFigureOut">
              <a:rPr lang="nl-BE" smtClean="0"/>
              <a:pPr/>
              <a:t>15/05/2018</a:t>
            </a:fld>
            <a:endParaRPr lang="nl-BE"/>
          </a:p>
        </p:txBody>
      </p:sp>
      <p:sp>
        <p:nvSpPr>
          <p:cNvPr id="4" name="Tijdelijke aanduiding voor voettekst 3"/>
          <p:cNvSpPr>
            <a:spLocks noGrp="1"/>
          </p:cNvSpPr>
          <p:nvPr>
            <p:ph type="ftr" sz="quarter" idx="2"/>
          </p:nvPr>
        </p:nvSpPr>
        <p:spPr>
          <a:xfrm>
            <a:off x="0" y="9447388"/>
            <a:ext cx="2971800" cy="498259"/>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9447388"/>
            <a:ext cx="2971800" cy="498259"/>
          </a:xfrm>
          <a:prstGeom prst="rect">
            <a:avLst/>
          </a:prstGeom>
        </p:spPr>
        <p:txBody>
          <a:bodyPr vert="horz" lIns="91440" tIns="45720" rIns="91440" bIns="45720" rtlCol="0" anchor="b"/>
          <a:lstStyle>
            <a:lvl1pPr algn="r">
              <a:defRPr sz="1200"/>
            </a:lvl1pPr>
          </a:lstStyle>
          <a:p>
            <a:fld id="{C8432AE9-5548-4330-9ADC-13BB39FC3AA9}" type="slidenum">
              <a:rPr lang="nl-BE" smtClean="0"/>
              <a:pPr/>
              <a:t>‹nr.›</a:t>
            </a:fld>
            <a:endParaRPr lang="nl-BE"/>
          </a:p>
        </p:txBody>
      </p:sp>
    </p:spTree>
    <p:extLst>
      <p:ext uri="{BB962C8B-B14F-4D97-AF65-F5344CB8AC3E}">
        <p14:creationId xmlns:p14="http://schemas.microsoft.com/office/powerpoint/2010/main" val="354868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21D615B-27FB-4A6E-8A6F-BC6F17E00187}" type="datetimeFigureOut">
              <a:rPr lang="nl-NL" smtClean="0"/>
              <a:pPr/>
              <a:t>15-5-2018</a:t>
            </a:fld>
            <a:endParaRPr lang="nl-NL"/>
          </a:p>
        </p:txBody>
      </p:sp>
      <p:sp>
        <p:nvSpPr>
          <p:cNvPr id="4" name="Tijdelijke aanduiding voor dia-afbeelding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B90366D-C637-4703-958B-226BE548485A}" type="slidenum">
              <a:rPr lang="nl-NL" smtClean="0"/>
              <a:pPr/>
              <a:t>‹nr.›</a:t>
            </a:fld>
            <a:endParaRPr lang="nl-NL"/>
          </a:p>
        </p:txBody>
      </p:sp>
    </p:spTree>
    <p:extLst>
      <p:ext uri="{BB962C8B-B14F-4D97-AF65-F5344CB8AC3E}">
        <p14:creationId xmlns:p14="http://schemas.microsoft.com/office/powerpoint/2010/main" val="145731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Iedereen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a:t>
            </a:fld>
            <a:endParaRPr lang="nl-NL"/>
          </a:p>
        </p:txBody>
      </p:sp>
    </p:spTree>
    <p:extLst>
      <p:ext uri="{BB962C8B-B14F-4D97-AF65-F5344CB8AC3E}">
        <p14:creationId xmlns:p14="http://schemas.microsoft.com/office/powerpoint/2010/main" val="398160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realisatietechnieken grafische technieken’ </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10</a:t>
            </a:fld>
            <a:endParaRPr lang="nl-NL"/>
          </a:p>
        </p:txBody>
      </p:sp>
    </p:spTree>
    <p:extLst>
      <p:ext uri="{BB962C8B-B14F-4D97-AF65-F5344CB8AC3E}">
        <p14:creationId xmlns:p14="http://schemas.microsoft.com/office/powerpoint/2010/main" val="313888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Participatietool</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11</a:t>
            </a:fld>
            <a:endParaRPr lang="nl-NL"/>
          </a:p>
        </p:txBody>
      </p:sp>
    </p:spTree>
    <p:extLst>
      <p:ext uri="{BB962C8B-B14F-4D97-AF65-F5344CB8AC3E}">
        <p14:creationId xmlns:p14="http://schemas.microsoft.com/office/powerpoint/2010/main" val="330461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t>Coachingsmodel</a:t>
            </a:r>
            <a:r>
              <a:rPr lang="nl-BE"/>
              <a:t>? Intensiteit?</a:t>
            </a:r>
            <a:r>
              <a:rPr lang="nl-BE" baseline="0"/>
              <a:t> Frequentie?</a:t>
            </a:r>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12</a:t>
            </a:fld>
            <a:endParaRPr lang="nl-NL"/>
          </a:p>
        </p:txBody>
      </p:sp>
    </p:spTree>
    <p:extLst>
      <p:ext uri="{BB962C8B-B14F-4D97-AF65-F5344CB8AC3E}">
        <p14:creationId xmlns:p14="http://schemas.microsoft.com/office/powerpoint/2010/main" val="93186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13</a:t>
            </a:fld>
            <a:endParaRPr lang="nl-NL"/>
          </a:p>
        </p:txBody>
      </p:sp>
    </p:spTree>
    <p:extLst>
      <p:ext uri="{BB962C8B-B14F-4D97-AF65-F5344CB8AC3E}">
        <p14:creationId xmlns:p14="http://schemas.microsoft.com/office/powerpoint/2010/main" val="317749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14</a:t>
            </a:fld>
            <a:endParaRPr lang="nl-NL"/>
          </a:p>
        </p:txBody>
      </p:sp>
    </p:spTree>
    <p:extLst>
      <p:ext uri="{BB962C8B-B14F-4D97-AF65-F5344CB8AC3E}">
        <p14:creationId xmlns:p14="http://schemas.microsoft.com/office/powerpoint/2010/main" val="1299811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3 Tafels +</a:t>
            </a:r>
            <a:r>
              <a:rPr lang="nl-BE" err="1"/>
              <a:t>Flipcharts</a:t>
            </a:r>
            <a:r>
              <a:rPr lang="nl-BE"/>
              <a:t> en stiften: Vanessa en Burhan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15</a:t>
            </a:fld>
            <a:endParaRPr lang="nl-NL"/>
          </a:p>
        </p:txBody>
      </p:sp>
    </p:spTree>
    <p:extLst>
      <p:ext uri="{BB962C8B-B14F-4D97-AF65-F5344CB8AC3E}">
        <p14:creationId xmlns:p14="http://schemas.microsoft.com/office/powerpoint/2010/main" val="82900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Burhan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16</a:t>
            </a:fld>
            <a:endParaRPr lang="nl-NL"/>
          </a:p>
        </p:txBody>
      </p:sp>
    </p:spTree>
    <p:extLst>
      <p:ext uri="{BB962C8B-B14F-4D97-AF65-F5344CB8AC3E}">
        <p14:creationId xmlns:p14="http://schemas.microsoft.com/office/powerpoint/2010/main" val="224203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Participatie : wijze van samenleven </a:t>
            </a:r>
          </a:p>
          <a:p>
            <a:r>
              <a:rPr lang="nl-NL"/>
              <a:t>Empoweren</a:t>
            </a:r>
            <a:r>
              <a:rPr lang="nl-NL" baseline="0"/>
              <a:t> </a:t>
            </a:r>
            <a:endParaRPr lang="nl-NL"/>
          </a:p>
          <a:p>
            <a:r>
              <a:rPr lang="nl-NL"/>
              <a:t>Medezeggenschap/je mening laten horen- </a:t>
            </a:r>
            <a:r>
              <a:rPr lang="nl-NL" err="1"/>
              <a:t>voicing</a:t>
            </a:r>
            <a:r>
              <a:rPr lang="nl-NL"/>
              <a:t>  (boekje</a:t>
            </a:r>
            <a:r>
              <a:rPr lang="nl-NL" baseline="0"/>
              <a:t> </a:t>
            </a:r>
            <a:r>
              <a:rPr lang="nl-NL" baseline="0" err="1"/>
              <a:t>Voicing</a:t>
            </a:r>
            <a:r>
              <a:rPr lang="nl-NL" baseline="0"/>
              <a:t>)</a:t>
            </a:r>
            <a:endParaRPr lang="nl-NL"/>
          </a:p>
          <a:p>
            <a:r>
              <a:rPr lang="nl-BE" sz="1200" kern="1200">
                <a:solidFill>
                  <a:schemeClr val="tx1"/>
                </a:solidFill>
                <a:effectLst/>
                <a:latin typeface="+mn-lt"/>
                <a:ea typeface="+mn-ea"/>
                <a:cs typeface="+mn-cs"/>
              </a:rPr>
              <a:t>De term „participatie‟ is afgeleid van het Latijnse „pars </a:t>
            </a:r>
            <a:r>
              <a:rPr lang="nl-BE" sz="1200" kern="1200" err="1">
                <a:solidFill>
                  <a:schemeClr val="tx1"/>
                </a:solidFill>
                <a:effectLst/>
                <a:latin typeface="+mn-lt"/>
                <a:ea typeface="+mn-ea"/>
                <a:cs typeface="+mn-cs"/>
              </a:rPr>
              <a:t>capere</a:t>
            </a:r>
            <a:r>
              <a:rPr lang="nl-BE" sz="1200" kern="1200">
                <a:solidFill>
                  <a:schemeClr val="tx1"/>
                </a:solidFill>
                <a:effectLst/>
                <a:latin typeface="+mn-lt"/>
                <a:ea typeface="+mn-ea"/>
                <a:cs typeface="+mn-cs"/>
              </a:rPr>
              <a:t>‟ wat „deelnemen‟ of „deelhebben‟ </a:t>
            </a:r>
          </a:p>
          <a:p>
            <a:r>
              <a:rPr lang="nl-BE" sz="1200" kern="1200">
                <a:solidFill>
                  <a:schemeClr val="tx1"/>
                </a:solidFill>
                <a:effectLst/>
                <a:latin typeface="+mn-lt"/>
                <a:ea typeface="+mn-ea"/>
                <a:cs typeface="+mn-cs"/>
              </a:rPr>
              <a:t>betekent (Mahieu, 2003). Het betreft een containerbegrip dat een waaier aan betekenissen omvat en dat geldig is voor een variëteit aan activiteiten en contexten,</a:t>
            </a:r>
          </a:p>
          <a:p>
            <a:endParaRPr lang="nl-BE"/>
          </a:p>
          <a:p>
            <a:r>
              <a:rPr lang="nl-BE" sz="1200" kern="1200">
                <a:solidFill>
                  <a:schemeClr val="tx1"/>
                </a:solidFill>
                <a:effectLst/>
                <a:latin typeface="+mn-lt"/>
                <a:ea typeface="+mn-ea"/>
                <a:cs typeface="+mn-cs"/>
              </a:rPr>
              <a:t>Participatie is een containerbegrip. Het woord participatie houdt een enorme diversiteit aan visies in. (</a:t>
            </a:r>
            <a:r>
              <a:rPr lang="nl-BE" sz="1200" kern="1200" err="1">
                <a:solidFill>
                  <a:schemeClr val="tx1"/>
                </a:solidFill>
                <a:effectLst/>
                <a:latin typeface="+mn-lt"/>
                <a:ea typeface="+mn-ea"/>
                <a:cs typeface="+mn-cs"/>
              </a:rPr>
              <a:t>Bertrem</a:t>
            </a:r>
            <a:r>
              <a:rPr lang="nl-BE" sz="1200" kern="1200">
                <a:solidFill>
                  <a:schemeClr val="tx1"/>
                </a:solidFill>
                <a:effectLst/>
                <a:latin typeface="+mn-lt"/>
                <a:ea typeface="+mn-ea"/>
                <a:cs typeface="+mn-cs"/>
              </a:rPr>
              <a:t>, 2004)</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17</a:t>
            </a:fld>
            <a:endParaRPr lang="nl-NL"/>
          </a:p>
        </p:txBody>
      </p:sp>
    </p:spTree>
    <p:extLst>
      <p:ext uri="{BB962C8B-B14F-4D97-AF65-F5344CB8AC3E}">
        <p14:creationId xmlns:p14="http://schemas.microsoft.com/office/powerpoint/2010/main" val="157278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De Amerikaanse psycholoog Hart (1992) heeft een verdienstelijke poging ondernomen om </a:t>
            </a:r>
          </a:p>
          <a:p>
            <a:r>
              <a:rPr lang="nl-BE" sz="1200" kern="1200">
                <a:solidFill>
                  <a:schemeClr val="tx1"/>
                </a:solidFill>
                <a:effectLst/>
                <a:latin typeface="+mn-lt"/>
                <a:ea typeface="+mn-ea"/>
                <a:cs typeface="+mn-cs"/>
              </a:rPr>
              <a:t>gradaties aan te brengen in de kwaliteit en de omvang die participatie van kinderen kan </a:t>
            </a:r>
          </a:p>
          <a:p>
            <a:r>
              <a:rPr lang="nl-BE" sz="1200" kern="1200">
                <a:solidFill>
                  <a:schemeClr val="tx1"/>
                </a:solidFill>
                <a:effectLst/>
                <a:latin typeface="+mn-lt"/>
                <a:ea typeface="+mn-ea"/>
                <a:cs typeface="+mn-cs"/>
              </a:rPr>
              <a:t>aannemen. Het model (Figuur 1) benadrukt dat </a:t>
            </a:r>
            <a:r>
              <a:rPr lang="nl-BE" sz="1200" kern="1200" err="1">
                <a:solidFill>
                  <a:schemeClr val="tx1"/>
                </a:solidFill>
                <a:effectLst/>
                <a:latin typeface="+mn-lt"/>
                <a:ea typeface="+mn-ea"/>
                <a:cs typeface="+mn-cs"/>
              </a:rPr>
              <a:t>kinder</a:t>
            </a: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en respect verdienen en dat volwassenen </a:t>
            </a:r>
          </a:p>
          <a:p>
            <a:r>
              <a:rPr lang="nl-BE" sz="1200" kern="1200">
                <a:solidFill>
                  <a:schemeClr val="tx1"/>
                </a:solidFill>
                <a:effectLst/>
                <a:latin typeface="+mn-lt"/>
                <a:ea typeface="+mn-ea"/>
                <a:cs typeface="+mn-cs"/>
              </a:rPr>
              <a:t>hen als volwaardige subjecten dienen te benaderen. Hoewel deze typologie los van de </a:t>
            </a:r>
          </a:p>
          <a:p>
            <a:r>
              <a:rPr lang="nl-BE" sz="1200" kern="1200">
                <a:solidFill>
                  <a:schemeClr val="tx1"/>
                </a:solidFill>
                <a:effectLst/>
                <a:latin typeface="+mn-lt"/>
                <a:ea typeface="+mn-ea"/>
                <a:cs typeface="+mn-cs"/>
              </a:rPr>
              <a:t>schoolcontext werd ontworpen, is het een bruikbaar instrument om leerlingenparticipatie te </a:t>
            </a:r>
          </a:p>
          <a:p>
            <a:r>
              <a:rPr lang="nl-BE" sz="1200" kern="1200">
                <a:solidFill>
                  <a:schemeClr val="tx1"/>
                </a:solidFill>
                <a:effectLst/>
                <a:latin typeface="+mn-lt"/>
                <a:ea typeface="+mn-ea"/>
                <a:cs typeface="+mn-cs"/>
              </a:rPr>
              <a:t>benaderen. De school vormt immers de </a:t>
            </a:r>
            <a:r>
              <a:rPr lang="nl-BE" sz="1200" kern="1200" err="1">
                <a:solidFill>
                  <a:schemeClr val="tx1"/>
                </a:solidFill>
                <a:effectLst/>
                <a:latin typeface="+mn-lt"/>
                <a:ea typeface="+mn-ea"/>
                <a:cs typeface="+mn-cs"/>
              </a:rPr>
              <a:t>plaa</a:t>
            </a: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ts bij uitstek om participatie van kinderen en </a:t>
            </a:r>
          </a:p>
          <a:p>
            <a:r>
              <a:rPr lang="nl-BE" sz="1200" kern="1200">
                <a:solidFill>
                  <a:schemeClr val="tx1"/>
                </a:solidFill>
                <a:effectLst/>
                <a:latin typeface="+mn-lt"/>
                <a:ea typeface="+mn-ea"/>
                <a:cs typeface="+mn-cs"/>
              </a:rPr>
              <a:t>jongeren gestalte te geven (Van </a:t>
            </a:r>
            <a:r>
              <a:rPr lang="nl-BE" sz="1200" kern="1200" err="1">
                <a:solidFill>
                  <a:schemeClr val="tx1"/>
                </a:solidFill>
                <a:effectLst/>
                <a:latin typeface="+mn-lt"/>
                <a:ea typeface="+mn-ea"/>
                <a:cs typeface="+mn-cs"/>
              </a:rPr>
              <a:t>Dinter</a:t>
            </a:r>
            <a:r>
              <a:rPr lang="nl-BE" sz="1200" kern="1200">
                <a:solidFill>
                  <a:schemeClr val="tx1"/>
                </a:solidFill>
                <a:effectLst/>
                <a:latin typeface="+mn-lt"/>
                <a:ea typeface="+mn-ea"/>
                <a:cs typeface="+mn-cs"/>
              </a:rPr>
              <a:t>, 1999). </a:t>
            </a:r>
          </a:p>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20</a:t>
            </a:fld>
            <a:endParaRPr lang="nl-NL"/>
          </a:p>
        </p:txBody>
      </p:sp>
    </p:spTree>
    <p:extLst>
      <p:ext uri="{BB962C8B-B14F-4D97-AF65-F5344CB8AC3E}">
        <p14:creationId xmlns:p14="http://schemas.microsoft.com/office/powerpoint/2010/main" val="250589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22</a:t>
            </a:fld>
            <a:endParaRPr lang="nl-NL"/>
          </a:p>
        </p:txBody>
      </p:sp>
    </p:spTree>
    <p:extLst>
      <p:ext uri="{BB962C8B-B14F-4D97-AF65-F5344CB8AC3E}">
        <p14:creationId xmlns:p14="http://schemas.microsoft.com/office/powerpoint/2010/main" val="1780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a:t>
            </a:r>
            <a:r>
              <a:rPr lang="nl-BE" baseline="0"/>
              <a:t> 10 min onthaal en post </a:t>
            </a:r>
            <a:r>
              <a:rPr lang="nl-BE" baseline="0" err="1"/>
              <a:t>it</a:t>
            </a:r>
            <a:r>
              <a:rPr lang="nl-BE" baseline="0"/>
              <a:t> oefening: deelnemers beantwoorden vragen: vanwaar jouw interesse in deze PWO/ wat mogen we zeker niet vergeten in deze PWO</a:t>
            </a:r>
          </a:p>
          <a:p>
            <a:r>
              <a:rPr lang="nl-BE" baseline="0"/>
              <a:t>2. Etiketten uitdelen: Vanessa</a:t>
            </a:r>
          </a:p>
          <a:p>
            <a:r>
              <a:rPr lang="nl-BE" baseline="0"/>
              <a:t>3. Small Talk en wegwijs: Koen &amp; Burhan</a:t>
            </a:r>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a:t>
            </a:fld>
            <a:endParaRPr lang="nl-NL"/>
          </a:p>
        </p:txBody>
      </p:sp>
    </p:spTree>
    <p:extLst>
      <p:ext uri="{BB962C8B-B14F-4D97-AF65-F5344CB8AC3E}">
        <p14:creationId xmlns:p14="http://schemas.microsoft.com/office/powerpoint/2010/main" val="2017757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Zie ook syllabus</a:t>
            </a:r>
          </a:p>
        </p:txBody>
      </p:sp>
      <p:sp>
        <p:nvSpPr>
          <p:cNvPr id="4" name="Tijdelijke aanduiding voor dianummer 3"/>
          <p:cNvSpPr>
            <a:spLocks noGrp="1"/>
          </p:cNvSpPr>
          <p:nvPr>
            <p:ph type="sldNum" sz="quarter" idx="10"/>
          </p:nvPr>
        </p:nvSpPr>
        <p:spPr/>
        <p:txBody>
          <a:bodyPr/>
          <a:lstStyle/>
          <a:p>
            <a:fld id="{BB0FF1DB-7398-4501-A6FB-888918900A83}" type="slidenum">
              <a:rPr lang="nl-BE" smtClean="0"/>
              <a:t>23</a:t>
            </a:fld>
            <a:endParaRPr lang="nl-BE"/>
          </a:p>
        </p:txBody>
      </p:sp>
    </p:spTree>
    <p:extLst>
      <p:ext uri="{BB962C8B-B14F-4D97-AF65-F5344CB8AC3E}">
        <p14:creationId xmlns:p14="http://schemas.microsoft.com/office/powerpoint/2010/main" val="111924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BE"/>
          </a:p>
        </p:txBody>
      </p:sp>
    </p:spTree>
    <p:extLst>
      <p:ext uri="{BB962C8B-B14F-4D97-AF65-F5344CB8AC3E}">
        <p14:creationId xmlns:p14="http://schemas.microsoft.com/office/powerpoint/2010/main" val="4373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BE"/>
          </a:p>
        </p:txBody>
      </p:sp>
    </p:spTree>
    <p:extLst>
      <p:ext uri="{BB962C8B-B14F-4D97-AF65-F5344CB8AC3E}">
        <p14:creationId xmlns:p14="http://schemas.microsoft.com/office/powerpoint/2010/main" val="80895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Vanessa neemt over</a:t>
            </a:r>
          </a:p>
        </p:txBody>
      </p:sp>
    </p:spTree>
    <p:extLst>
      <p:ext uri="{BB962C8B-B14F-4D97-AF65-F5344CB8AC3E}">
        <p14:creationId xmlns:p14="http://schemas.microsoft.com/office/powerpoint/2010/main" val="186366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sym typeface="Wingdings" panose="05000000000000000000" pitchFamily="2" charset="2"/>
              </a:rPr>
              <a:t></a:t>
            </a:r>
            <a:r>
              <a:rPr lang="nl-BE"/>
              <a:t>is  ontworpen  op  basis  van  het  aandeel  dat  leerlingen hebben  in  het  nemen  van  initiatieven  en  beslissingen.  Het  ene  uiterste  staat  voor  volwassenen (directie, leerkrachten, ...) die aan zet zijn, bij het andere uiterste nemen leerlingen de touwtjes in handen. Tussen het „in handen nemen‟ en het „uit handen geven‟ van verantwoordelijkheden bevinden  zich  minder  radicale  posities  die  de  actoren  kunnen  innemen  bij</a:t>
            </a:r>
            <a:r>
              <a:rPr lang="nl-BE" baseline="0"/>
              <a:t> </a:t>
            </a:r>
            <a:r>
              <a:rPr lang="nl-BE"/>
              <a:t>het  vormgeven  van leerlingenparticipatie.  Het  Steunpunt  Leerlingenparticipatie  (</a:t>
            </a:r>
            <a:r>
              <a:rPr lang="nl-BE" err="1"/>
              <a:t>s.d</a:t>
            </a:r>
            <a:r>
              <a:rPr lang="nl-BE"/>
              <a:t>.)  benadrukt  evenwel  dat  de </a:t>
            </a:r>
          </a:p>
          <a:p>
            <a:r>
              <a:rPr lang="nl-BE"/>
              <a:t>feitelijke  situering  op  het  participatiecontinuüm  op  zich  geen  waarde  heeft.  De  kwaliteit  van </a:t>
            </a:r>
          </a:p>
          <a:p>
            <a:r>
              <a:rPr lang="nl-BE"/>
              <a:t>leerlingenparticipatie wordt veeleer bepaald door hoe de actoren </a:t>
            </a:r>
            <a:r>
              <a:rPr lang="nl-BE" err="1"/>
              <a:t>diepositie</a:t>
            </a:r>
            <a:r>
              <a:rPr lang="nl-BE"/>
              <a:t> beleven. Zo kan het </a:t>
            </a:r>
          </a:p>
          <a:p>
            <a:r>
              <a:rPr lang="nl-BE"/>
              <a:t>gebeuren  dat  de  directie  van  mening  is  dat  zij  voldoende  ruimte  creëert  voor  de  leerlingen  om </a:t>
            </a:r>
          </a:p>
          <a:p>
            <a:r>
              <a:rPr lang="nl-BE"/>
              <a:t>hun  adviezen  te  formuleren,  terwijl  de  leerlingen  dit  niet  zo  percipiëren.  Participeren  vereist </a:t>
            </a:r>
          </a:p>
          <a:p>
            <a:r>
              <a:rPr lang="nl-BE"/>
              <a:t>bijgevolg de nodige communicatie. Het betreft een voortdurend en interactief proces waarbij de eigen doelstellingen op die van de andere betrokkenen</a:t>
            </a:r>
            <a:r>
              <a:rPr lang="nl-BE" baseline="0"/>
              <a:t> </a:t>
            </a:r>
            <a:r>
              <a:rPr lang="nl-BE"/>
              <a:t>worden afgestemd</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27</a:t>
            </a:fld>
            <a:endParaRPr lang="nl-NL"/>
          </a:p>
        </p:txBody>
      </p:sp>
    </p:spTree>
    <p:extLst>
      <p:ext uri="{BB962C8B-B14F-4D97-AF65-F5344CB8AC3E}">
        <p14:creationId xmlns:p14="http://schemas.microsoft.com/office/powerpoint/2010/main" val="864704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29</a:t>
            </a:fld>
            <a:endParaRPr lang="nl-NL"/>
          </a:p>
        </p:txBody>
      </p:sp>
    </p:spTree>
    <p:extLst>
      <p:ext uri="{BB962C8B-B14F-4D97-AF65-F5344CB8AC3E}">
        <p14:creationId xmlns:p14="http://schemas.microsoft.com/office/powerpoint/2010/main" val="2623755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 An neemt over</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30</a:t>
            </a:fld>
            <a:endParaRPr lang="nl-NL"/>
          </a:p>
        </p:txBody>
      </p:sp>
    </p:spTree>
    <p:extLst>
      <p:ext uri="{BB962C8B-B14F-4D97-AF65-F5344CB8AC3E}">
        <p14:creationId xmlns:p14="http://schemas.microsoft.com/office/powerpoint/2010/main" val="2154013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 An neemt over</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34</a:t>
            </a:fld>
            <a:endParaRPr lang="nl-NL"/>
          </a:p>
        </p:txBody>
      </p:sp>
    </p:spTree>
    <p:extLst>
      <p:ext uri="{BB962C8B-B14F-4D97-AF65-F5344CB8AC3E}">
        <p14:creationId xmlns:p14="http://schemas.microsoft.com/office/powerpoint/2010/main" val="244223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vind je sterk aan dit onderzoek?</a:t>
            </a:r>
          </a:p>
          <a:p>
            <a:r>
              <a:rPr lang="nl-NL"/>
              <a:t>Wat zou je toevoegen of anders aanpakken?</a:t>
            </a:r>
          </a:p>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35</a:t>
            </a:fld>
            <a:endParaRPr lang="nl-NL"/>
          </a:p>
        </p:txBody>
      </p:sp>
    </p:spTree>
    <p:extLst>
      <p:ext uri="{BB962C8B-B14F-4D97-AF65-F5344CB8AC3E}">
        <p14:creationId xmlns:p14="http://schemas.microsoft.com/office/powerpoint/2010/main" val="323914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Voorstelling</a:t>
            </a:r>
            <a:r>
              <a:rPr lang="nl-BE" baseline="0"/>
              <a:t> van de deelnemers (5min)</a:t>
            </a:r>
          </a:p>
          <a:p>
            <a:r>
              <a:rPr lang="nl-BE" baseline="0"/>
              <a:t>Wie + Link met L²INK</a:t>
            </a:r>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a:t>
            </a:fld>
            <a:endParaRPr lang="nl-NL"/>
          </a:p>
        </p:txBody>
      </p:sp>
    </p:spTree>
    <p:extLst>
      <p:ext uri="{BB962C8B-B14F-4D97-AF65-F5344CB8AC3E}">
        <p14:creationId xmlns:p14="http://schemas.microsoft.com/office/powerpoint/2010/main" val="338836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 Koen legt uit</a:t>
            </a:r>
          </a:p>
          <a:p>
            <a:r>
              <a:rPr lang="nl-BE"/>
              <a:t>- Klaarzetten 3 flappen en stiften</a:t>
            </a:r>
            <a:r>
              <a:rPr lang="nl-BE" baseline="0"/>
              <a:t> per tafel: Vanessa en Burhan</a:t>
            </a:r>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4</a:t>
            </a:fld>
            <a:endParaRPr lang="nl-NL"/>
          </a:p>
        </p:txBody>
      </p:sp>
    </p:spTree>
    <p:extLst>
      <p:ext uri="{BB962C8B-B14F-4D97-AF65-F5344CB8AC3E}">
        <p14:creationId xmlns:p14="http://schemas.microsoft.com/office/powerpoint/2010/main" val="387712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5</a:t>
            </a:fld>
            <a:endParaRPr lang="nl-NL"/>
          </a:p>
        </p:txBody>
      </p:sp>
    </p:spTree>
    <p:extLst>
      <p:ext uri="{BB962C8B-B14F-4D97-AF65-F5344CB8AC3E}">
        <p14:creationId xmlns:p14="http://schemas.microsoft.com/office/powerpoint/2010/main" val="202494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6</a:t>
            </a:fld>
            <a:endParaRPr lang="nl-NL"/>
          </a:p>
        </p:txBody>
      </p:sp>
    </p:spTree>
    <p:extLst>
      <p:ext uri="{BB962C8B-B14F-4D97-AF65-F5344CB8AC3E}">
        <p14:creationId xmlns:p14="http://schemas.microsoft.com/office/powerpoint/2010/main" val="248974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7</a:t>
            </a:fld>
            <a:endParaRPr lang="nl-NL"/>
          </a:p>
        </p:txBody>
      </p:sp>
    </p:spTree>
    <p:extLst>
      <p:ext uri="{BB962C8B-B14F-4D97-AF65-F5344CB8AC3E}">
        <p14:creationId xmlns:p14="http://schemas.microsoft.com/office/powerpoint/2010/main" val="378596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2e nijverheid B</a:t>
            </a:r>
          </a:p>
          <a:p>
            <a:r>
              <a:rPr lang="nl-NL"/>
              <a:t>2e mode-voeding-verzorging</a:t>
            </a:r>
          </a:p>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8</a:t>
            </a:fld>
            <a:endParaRPr lang="nl-NL"/>
          </a:p>
        </p:txBody>
      </p:sp>
    </p:spTree>
    <p:extLst>
      <p:ext uri="{BB962C8B-B14F-4D97-AF65-F5344CB8AC3E}">
        <p14:creationId xmlns:p14="http://schemas.microsoft.com/office/powerpoint/2010/main" val="147976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9</a:t>
            </a:fld>
            <a:endParaRPr lang="nl-NL"/>
          </a:p>
        </p:txBody>
      </p:sp>
    </p:spTree>
    <p:extLst>
      <p:ext uri="{BB962C8B-B14F-4D97-AF65-F5344CB8AC3E}">
        <p14:creationId xmlns:p14="http://schemas.microsoft.com/office/powerpoint/2010/main" val="543227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descr="ARTEV_lo_zonder_baseline_RGB.png"/>
          <p:cNvPicPr>
            <a:picLocks noChangeAspect="1"/>
          </p:cNvPicPr>
          <p:nvPr/>
        </p:nvPicPr>
        <p:blipFill>
          <a:blip r:embed="rId2" cstate="print"/>
          <a:stretch>
            <a:fillRect/>
          </a:stretch>
        </p:blipFill>
        <p:spPr>
          <a:xfrm>
            <a:off x="1185710" y="-1"/>
            <a:ext cx="6752585" cy="3861049"/>
          </a:xfrm>
          <a:prstGeom prst="rect">
            <a:avLst/>
          </a:prstGeom>
        </p:spPr>
      </p:pic>
      <p:sp>
        <p:nvSpPr>
          <p:cNvPr id="7" name="Rechthoek 6"/>
          <p:cNvSpPr/>
          <p:nvPr/>
        </p:nvSpPr>
        <p:spPr>
          <a:xfrm>
            <a:off x="0" y="342900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ctrTitle"/>
          </p:nvPr>
        </p:nvSpPr>
        <p:spPr>
          <a:xfrm>
            <a:off x="467544" y="3429001"/>
            <a:ext cx="8208912" cy="1368152"/>
          </a:xfrm>
        </p:spPr>
        <p:txBody>
          <a:bodyPr anchor="b" anchorCtr="0"/>
          <a:lstStyle>
            <a:lvl1pPr>
              <a:defRPr b="1">
                <a:solidFill>
                  <a:schemeClr val="bg1"/>
                </a:solidFill>
              </a:defRPr>
            </a:lvl1pPr>
          </a:lstStyle>
          <a:p>
            <a:r>
              <a:rPr lang="nl-NL"/>
              <a:t>Klik om de stijl te bewerken</a:t>
            </a:r>
          </a:p>
        </p:txBody>
      </p:sp>
      <p:sp>
        <p:nvSpPr>
          <p:cNvPr id="3" name="Ondertitel 2"/>
          <p:cNvSpPr>
            <a:spLocks noGrp="1"/>
          </p:cNvSpPr>
          <p:nvPr>
            <p:ph type="subTitle" idx="1"/>
          </p:nvPr>
        </p:nvSpPr>
        <p:spPr>
          <a:xfrm>
            <a:off x="467544" y="4869160"/>
            <a:ext cx="8208912" cy="1368152"/>
          </a:xfrm>
        </p:spPr>
        <p:txBody>
          <a:bodyPr>
            <a:normAutofit/>
          </a:bodyPr>
          <a:lstStyle>
            <a:lvl1pPr marL="0" indent="0" algn="ctr">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pic>
        <p:nvPicPr>
          <p:cNvPr id="6" name="Afbeelding 5" descr="ARTEV_lo_zonder_baseline_RGB.png"/>
          <p:cNvPicPr>
            <a:picLocks noChangeAspect="1"/>
          </p:cNvPicPr>
          <p:nvPr userDrawn="1"/>
        </p:nvPicPr>
        <p:blipFill>
          <a:blip r:embed="rId2" cstate="print"/>
          <a:stretch>
            <a:fillRect/>
          </a:stretch>
        </p:blipFill>
        <p:spPr>
          <a:xfrm>
            <a:off x="1185710" y="-1"/>
            <a:ext cx="6752585" cy="3861049"/>
          </a:xfrm>
          <a:prstGeom prst="rect">
            <a:avLst/>
          </a:prstGeom>
        </p:spPr>
      </p:pic>
      <p:sp>
        <p:nvSpPr>
          <p:cNvPr id="8" name="Rechthoek 7"/>
          <p:cNvSpPr/>
          <p:nvPr userDrawn="1"/>
        </p:nvSpPr>
        <p:spPr>
          <a:xfrm>
            <a:off x="0" y="342900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Verticale titel 1"/>
          <p:cNvSpPr>
            <a:spLocks noGrp="1"/>
          </p:cNvSpPr>
          <p:nvPr>
            <p:ph type="title" orient="vert"/>
          </p:nvPr>
        </p:nvSpPr>
        <p:spPr>
          <a:xfrm>
            <a:off x="6629400" y="274639"/>
            <a:ext cx="2057400" cy="57466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9"/>
            <a:ext cx="6019800" cy="57466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pic>
        <p:nvPicPr>
          <p:cNvPr id="9" name="Afbeelding 8"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inhoud 2"/>
          <p:cNvSpPr>
            <a:spLocks noGrp="1"/>
          </p:cNvSpPr>
          <p:nvPr>
            <p:ph idx="1"/>
          </p:nvPr>
        </p:nvSpPr>
        <p:spPr>
          <a:xfrm>
            <a:off x="467544" y="1600201"/>
            <a:ext cx="8208912" cy="42770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4" name="Afbeelding 13"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467544" y="4406900"/>
            <a:ext cx="8208911" cy="1362075"/>
          </a:xfrm>
        </p:spPr>
        <p:txBody>
          <a:bodyPr anchor="t"/>
          <a:lstStyle>
            <a:lvl1pPr algn="l">
              <a:defRPr sz="4000" b="1" cap="all">
                <a:solidFill>
                  <a:schemeClr val="accent3"/>
                </a:solidFill>
              </a:defRPr>
            </a:lvl1pPr>
          </a:lstStyle>
          <a:p>
            <a:r>
              <a:rPr lang="nl-NL"/>
              <a:t>Klik om de stijl te bewerken</a:t>
            </a:r>
          </a:p>
        </p:txBody>
      </p:sp>
      <p:sp>
        <p:nvSpPr>
          <p:cNvPr id="3" name="Tijdelijke aanduiding voor tekst 2"/>
          <p:cNvSpPr>
            <a:spLocks noGrp="1"/>
          </p:cNvSpPr>
          <p:nvPr>
            <p:ph type="body" idx="1"/>
          </p:nvPr>
        </p:nvSpPr>
        <p:spPr>
          <a:xfrm>
            <a:off x="467544" y="3429000"/>
            <a:ext cx="8208912" cy="97790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9" name="Rechthoek 8"/>
          <p:cNvSpPr/>
          <p:nvPr/>
        </p:nvSpPr>
        <p:spPr>
          <a:xfrm>
            <a:off x="0" y="0"/>
            <a:ext cx="9144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
        <p:nvSpPr>
          <p:cNvPr id="13" name="Rechthoek 12"/>
          <p:cNvSpPr/>
          <p:nvPr userDrawn="1"/>
        </p:nvSpPr>
        <p:spPr>
          <a:xfrm>
            <a:off x="0" y="0"/>
            <a:ext cx="9144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inhoud 2"/>
          <p:cNvSpPr>
            <a:spLocks noGrp="1"/>
          </p:cNvSpPr>
          <p:nvPr>
            <p:ph sz="half" idx="1"/>
          </p:nvPr>
        </p:nvSpPr>
        <p:spPr>
          <a:xfrm>
            <a:off x="457200" y="1600201"/>
            <a:ext cx="3970784"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16016" y="1600201"/>
            <a:ext cx="396044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‹nr.›</a:t>
            </a:fld>
            <a:endParaRPr lang="nl-NL"/>
          </a:p>
        </p:txBody>
      </p:sp>
      <p:sp>
        <p:nvSpPr>
          <p:cNvPr id="10"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1" name="Afbeelding 10"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2" name="Rechthoek 11"/>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3" name="Afbeelding 12"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p:txBody>
          <a:bodyPr anchor="b" anchorCtr="0"/>
          <a:lstStyle>
            <a:lvl1pPr algn="l">
              <a:lnSpc>
                <a:spcPct val="90000"/>
              </a:lnSpc>
              <a:defRPr b="1">
                <a:solidFill>
                  <a:schemeClr val="accent4"/>
                </a:solidFill>
              </a:defRPr>
            </a:lvl1pPr>
          </a:lstStyle>
          <a:p>
            <a:r>
              <a:rPr lang="nl-NL"/>
              <a:t>Klik om de stijl te bewerken</a:t>
            </a:r>
          </a:p>
        </p:txBody>
      </p:sp>
      <p:sp>
        <p:nvSpPr>
          <p:cNvPr id="3" name="Tijdelijke aanduiding voor tekst 2"/>
          <p:cNvSpPr>
            <a:spLocks noGrp="1"/>
          </p:cNvSpPr>
          <p:nvPr>
            <p:ph type="body" idx="1"/>
          </p:nvPr>
        </p:nvSpPr>
        <p:spPr>
          <a:xfrm>
            <a:off x="457200" y="1535112"/>
            <a:ext cx="3970784" cy="669751"/>
          </a:xfrm>
          <a:solidFill>
            <a:schemeClr val="accent2"/>
          </a:solidFill>
        </p:spPr>
        <p:txBody>
          <a:bodyPr lIns="144000" tIns="72000" rIns="144000" bIns="72000" anchor="ctr" anchorCtr="0"/>
          <a:lstStyle>
            <a:lvl1pPr marL="0" indent="0">
              <a:lnSpc>
                <a:spcPts val="2400"/>
              </a:lnSpc>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204864"/>
            <a:ext cx="3970784"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16016" y="1535112"/>
            <a:ext cx="3970784" cy="669751"/>
          </a:xfrm>
          <a:solidFill>
            <a:schemeClr val="accent2"/>
          </a:solidFill>
        </p:spPr>
        <p:txBody>
          <a:bodyPr lIns="144000" tIns="72000" rIns="144000" bIns="72000" anchor="ctr" anchorCtr="0"/>
          <a:lstStyle>
            <a:lvl1pPr marL="0" indent="0">
              <a:lnSpc>
                <a:spcPts val="2400"/>
              </a:lnSpc>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716016" y="2204864"/>
            <a:ext cx="3970784"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1A5F08B-08AE-4581-A5CB-D6D9DA0972F7}" type="slidenum">
              <a:rPr lang="nl-NL" smtClean="0"/>
              <a:pPr/>
              <a:t>‹nr.›</a:t>
            </a:fld>
            <a:endParaRPr lang="nl-NL"/>
          </a:p>
        </p:txBody>
      </p:sp>
      <p:pic>
        <p:nvPicPr>
          <p:cNvPr id="12" name="Afbeelding 11"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3" name="Rechthoek 12"/>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4" name="Afbeelding 13"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6" name="Rechthoek 5"/>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1A5F08B-08AE-4581-A5CB-D6D9DA0972F7}" type="slidenum">
              <a:rPr lang="nl-NL" smtClean="0"/>
              <a:pPr/>
              <a:t>‹nr.›</a:t>
            </a:fld>
            <a:endParaRPr lang="nl-NL"/>
          </a:p>
        </p:txBody>
      </p:sp>
      <p:sp>
        <p:nvSpPr>
          <p:cNvPr id="8"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9" name="Afbeelding 8"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‹nr.›</a:t>
            </a:fld>
            <a:endParaRPr lang="nl-NL"/>
          </a:p>
        </p:txBody>
      </p:sp>
      <p:pic>
        <p:nvPicPr>
          <p:cNvPr id="7" name="Afbeelding 6"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8" name="Rechthoek 7"/>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9" name="Afbeelding 8"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0" y="0"/>
            <a:ext cx="3275855" cy="1435100"/>
          </a:xfrm>
          <a:solidFill>
            <a:schemeClr val="accent2"/>
          </a:solidFill>
        </p:spPr>
        <p:txBody>
          <a:bodyPr lIns="468000" tIns="180000" bIns="180000" anchor="b"/>
          <a:lstStyle>
            <a:lvl1pPr algn="l">
              <a:defRPr sz="2000" b="1">
                <a:solidFill>
                  <a:schemeClr val="tx1"/>
                </a:solidFill>
              </a:defRPr>
            </a:lvl1pPr>
          </a:lstStyle>
          <a:p>
            <a:r>
              <a:rPr lang="nl-NL"/>
              <a:t>Klik om de stijl te bewerken</a:t>
            </a:r>
          </a:p>
        </p:txBody>
      </p:sp>
      <p:sp>
        <p:nvSpPr>
          <p:cNvPr id="3" name="Tijdelijke aanduiding voor inhoud 2"/>
          <p:cNvSpPr>
            <a:spLocks noGrp="1"/>
          </p:cNvSpPr>
          <p:nvPr>
            <p:ph idx="1"/>
          </p:nvPr>
        </p:nvSpPr>
        <p:spPr>
          <a:xfrm>
            <a:off x="3275856" y="0"/>
            <a:ext cx="5410944" cy="6126163"/>
          </a:xfrm>
        </p:spPr>
        <p:txBody>
          <a:bodyPr lIns="360000" tIns="360000" r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 y="1435100"/>
            <a:ext cx="3275856" cy="4658195"/>
          </a:xfrm>
          <a:solidFill>
            <a:schemeClr val="bg2"/>
          </a:solidFill>
        </p:spPr>
        <p:txBody>
          <a:bodyPr lIns="468000" tIns="180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‹nr.›</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467544" y="4869160"/>
            <a:ext cx="8208912" cy="498178"/>
          </a:xfrm>
        </p:spPr>
        <p:txBody>
          <a:bodyPr anchor="b"/>
          <a:lstStyle>
            <a:lvl1pPr algn="l">
              <a:defRPr sz="2000" b="1">
                <a:solidFill>
                  <a:schemeClr val="accent3"/>
                </a:solidFill>
              </a:defRPr>
            </a:lvl1pPr>
          </a:lstStyle>
          <a:p>
            <a:r>
              <a:rPr lang="nl-NL"/>
              <a:t>Klik om de stijl te bewerken</a:t>
            </a:r>
          </a:p>
        </p:txBody>
      </p:sp>
      <p:sp>
        <p:nvSpPr>
          <p:cNvPr id="3" name="Tijdelijke aanduiding voor afbeelding 2"/>
          <p:cNvSpPr>
            <a:spLocks noGrp="1"/>
          </p:cNvSpPr>
          <p:nvPr>
            <p:ph type="pic" idx="1"/>
          </p:nvPr>
        </p:nvSpPr>
        <p:spPr>
          <a:xfrm>
            <a:off x="467544" y="0"/>
            <a:ext cx="8208912" cy="486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67544" y="5367338"/>
            <a:ext cx="8208912"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‹nr.›</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274638"/>
            <a:ext cx="8208912" cy="1143000"/>
          </a:xfrm>
          <a:prstGeom prst="rect">
            <a:avLst/>
          </a:prstGeom>
        </p:spPr>
        <p:txBody>
          <a:bodyPr vert="horz" lIns="0" tIns="0" rIns="0" bIns="0" rtlCol="0" anchor="ctr">
            <a:normAutofit/>
          </a:bodyPr>
          <a:lstStyle/>
          <a:p>
            <a:r>
              <a:rPr lang="nl-NL"/>
              <a:t>Klik om de stijl te bewerken</a:t>
            </a:r>
          </a:p>
        </p:txBody>
      </p:sp>
      <p:sp>
        <p:nvSpPr>
          <p:cNvPr id="3" name="Tijdelijke aanduiding voor tekst 2"/>
          <p:cNvSpPr>
            <a:spLocks noGrp="1"/>
          </p:cNvSpPr>
          <p:nvPr>
            <p:ph type="body" idx="1"/>
          </p:nvPr>
        </p:nvSpPr>
        <p:spPr>
          <a:xfrm>
            <a:off x="467544" y="1600201"/>
            <a:ext cx="8208912" cy="4277072"/>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99592" y="6336000"/>
            <a:ext cx="864096" cy="252000"/>
          </a:xfrm>
          <a:prstGeom prst="rect">
            <a:avLst/>
          </a:prstGeom>
        </p:spPr>
        <p:txBody>
          <a:bodyPr vert="horz" lIns="0" tIns="0" rIns="0" bIns="0" rtlCol="0" anchor="ctr"/>
          <a:lstStyle>
            <a:lvl1pPr algn="l">
              <a:defRPr sz="1200">
                <a:solidFill>
                  <a:schemeClr val="bg1"/>
                </a:solidFill>
              </a:defRPr>
            </a:lvl1pPr>
          </a:lstStyle>
          <a:p>
            <a:endParaRPr lang="nl-NL"/>
          </a:p>
        </p:txBody>
      </p:sp>
      <p:sp>
        <p:nvSpPr>
          <p:cNvPr id="5" name="Tijdelijke aanduiding voor voettekst 4"/>
          <p:cNvSpPr>
            <a:spLocks noGrp="1"/>
          </p:cNvSpPr>
          <p:nvPr>
            <p:ph type="ftr" sz="quarter" idx="3"/>
          </p:nvPr>
        </p:nvSpPr>
        <p:spPr>
          <a:xfrm>
            <a:off x="1763688" y="6336000"/>
            <a:ext cx="5400000" cy="252000"/>
          </a:xfrm>
          <a:prstGeom prst="rect">
            <a:avLst/>
          </a:prstGeom>
        </p:spPr>
        <p:txBody>
          <a:bodyPr vert="horz" lIns="0" tIns="0" rIns="0" bIns="0" rtlCol="0" anchor="ctr"/>
          <a:lstStyle>
            <a:lvl1pPr algn="l">
              <a:defRPr sz="1200">
                <a:solidFill>
                  <a:schemeClr val="bg1"/>
                </a:solidFill>
              </a:defRPr>
            </a:lvl1pPr>
          </a:lstStyle>
          <a:p>
            <a:endParaRPr lang="nl-NL"/>
          </a:p>
        </p:txBody>
      </p:sp>
      <p:sp>
        <p:nvSpPr>
          <p:cNvPr id="6" name="Tijdelijke aanduiding voor dianummer 5"/>
          <p:cNvSpPr>
            <a:spLocks noGrp="1"/>
          </p:cNvSpPr>
          <p:nvPr>
            <p:ph type="sldNum" sz="quarter" idx="4"/>
          </p:nvPr>
        </p:nvSpPr>
        <p:spPr>
          <a:xfrm>
            <a:off x="467544" y="6336000"/>
            <a:ext cx="252000" cy="252000"/>
          </a:xfrm>
          <a:prstGeom prst="rect">
            <a:avLst/>
          </a:prstGeom>
          <a:solidFill>
            <a:schemeClr val="bg1"/>
          </a:solidFill>
        </p:spPr>
        <p:txBody>
          <a:bodyPr vert="horz" lIns="36000" tIns="36000" rIns="36000" bIns="36000" rtlCol="0" anchor="ctr"/>
          <a:lstStyle>
            <a:lvl1pPr algn="ctr">
              <a:defRPr sz="1200" b="1">
                <a:solidFill>
                  <a:schemeClr val="accent1"/>
                </a:solidFill>
              </a:defRPr>
            </a:lvl1pPr>
          </a:lstStyle>
          <a:p>
            <a:fld id="{61A5F08B-08AE-4581-A5CB-D6D9DA0972F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88000" indent="-288000" algn="l" defTabSz="720000" rtl="0" eaLnBrk="1" latinLnBrk="0" hangingPunct="1">
        <a:spcBef>
          <a:spcPct val="20000"/>
        </a:spcBef>
        <a:buClr>
          <a:schemeClr val="accent2"/>
        </a:buClr>
        <a:buSzPct val="100000"/>
        <a:buFont typeface="Wingdings" pitchFamily="2" charset="2"/>
        <a:buChar char="§"/>
        <a:defRPr sz="3200" kern="1200">
          <a:solidFill>
            <a:schemeClr val="tx1"/>
          </a:solidFill>
          <a:latin typeface="+mn-lt"/>
          <a:ea typeface="+mn-ea"/>
          <a:cs typeface="+mn-cs"/>
        </a:defRPr>
      </a:lvl1pPr>
      <a:lvl2pPr marL="576000" indent="-288000" algn="l" defTabSz="914400" rtl="0" eaLnBrk="1" latinLnBrk="0" hangingPunct="1">
        <a:spcBef>
          <a:spcPct val="20000"/>
        </a:spcBef>
        <a:buClr>
          <a:schemeClr val="accent2"/>
        </a:buClr>
        <a:buSzPct val="100000"/>
        <a:buFont typeface="Wingdings" pitchFamily="2" charset="2"/>
        <a:buChar char="§"/>
        <a:defRPr sz="2800" kern="1200">
          <a:solidFill>
            <a:schemeClr val="tx1"/>
          </a:solidFill>
          <a:latin typeface="+mn-lt"/>
          <a:ea typeface="+mn-ea"/>
          <a:cs typeface="+mn-cs"/>
        </a:defRPr>
      </a:lvl2pPr>
      <a:lvl3pPr marL="864000" indent="-288000" algn="l" defTabSz="914400" rtl="0" eaLnBrk="1" latinLnBrk="0" hangingPunct="1">
        <a:spcBef>
          <a:spcPct val="20000"/>
        </a:spcBef>
        <a:buClr>
          <a:schemeClr val="accent2"/>
        </a:buClr>
        <a:buSzPct val="100000"/>
        <a:buFont typeface="Wingdings" pitchFamily="2" charset="2"/>
        <a:buChar char="§"/>
        <a:defRPr sz="2400" kern="1200">
          <a:solidFill>
            <a:schemeClr val="tx1"/>
          </a:solidFill>
          <a:latin typeface="+mn-lt"/>
          <a:ea typeface="+mn-ea"/>
          <a:cs typeface="+mn-cs"/>
        </a:defRPr>
      </a:lvl3pPr>
      <a:lvl4pPr marL="1152000" indent="-288000" algn="l" defTabSz="914400" rtl="0" eaLnBrk="1" latinLnBrk="0" hangingPunct="1">
        <a:spcBef>
          <a:spcPct val="20000"/>
        </a:spcBef>
        <a:buClr>
          <a:schemeClr val="accent2"/>
        </a:buClr>
        <a:buSzPct val="100000"/>
        <a:buFont typeface="Wingdings" pitchFamily="2" charset="2"/>
        <a:buChar char="§"/>
        <a:defRPr sz="2000" kern="1200">
          <a:solidFill>
            <a:schemeClr val="tx1"/>
          </a:solidFill>
          <a:latin typeface="+mn-lt"/>
          <a:ea typeface="+mn-ea"/>
          <a:cs typeface="+mn-cs"/>
        </a:defRPr>
      </a:lvl4pPr>
      <a:lvl5pPr marL="1440000" indent="-288000" algn="l" defTabSz="914400" rtl="0" eaLnBrk="1" latinLnBrk="0" hangingPunct="1">
        <a:spcBef>
          <a:spcPct val="20000"/>
        </a:spcBef>
        <a:buClr>
          <a:schemeClr val="accent2"/>
        </a:buClr>
        <a:buSzPct val="10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068960"/>
            <a:ext cx="8208912" cy="1368152"/>
          </a:xfrm>
        </p:spPr>
        <p:txBody>
          <a:bodyPr/>
          <a:lstStyle/>
          <a:p>
            <a:r>
              <a:rPr lang="nl-NL"/>
              <a:t>Adviescommissie L²INK</a:t>
            </a:r>
          </a:p>
        </p:txBody>
      </p:sp>
      <p:sp>
        <p:nvSpPr>
          <p:cNvPr id="3" name="Ondertitel 2"/>
          <p:cNvSpPr>
            <a:spLocks noGrp="1"/>
          </p:cNvSpPr>
          <p:nvPr>
            <p:ph type="subTitle" idx="1"/>
          </p:nvPr>
        </p:nvSpPr>
        <p:spPr>
          <a:xfrm>
            <a:off x="467544" y="4581128"/>
            <a:ext cx="8208912" cy="1368152"/>
          </a:xfrm>
        </p:spPr>
        <p:txBody>
          <a:bodyPr>
            <a:normAutofit/>
          </a:bodyPr>
          <a:lstStyle/>
          <a:p>
            <a:r>
              <a:rPr lang="nl-NL" sz="4800" b="1">
                <a:solidFill>
                  <a:schemeClr val="tx1"/>
                </a:solidFill>
              </a:rPr>
              <a:t>Welkom!</a:t>
            </a:r>
          </a:p>
        </p:txBody>
      </p:sp>
      <p:pic>
        <p:nvPicPr>
          <p:cNvPr id="4" name="Afbeelding 3"/>
          <p:cNvPicPr>
            <a:picLocks noChangeAspect="1"/>
          </p:cNvPicPr>
          <p:nvPr/>
        </p:nvPicPr>
        <p:blipFill>
          <a:blip r:embed="rId3"/>
          <a:stretch>
            <a:fillRect/>
          </a:stretch>
        </p:blipFill>
        <p:spPr>
          <a:xfrm>
            <a:off x="2555776" y="5368432"/>
            <a:ext cx="3710946" cy="14895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590" y="-103201"/>
            <a:ext cx="8208912" cy="1143000"/>
          </a:xfrm>
        </p:spPr>
        <p:txBody>
          <a:bodyPr/>
          <a:lstStyle/>
          <a:p>
            <a:pPr algn="ctr"/>
            <a:r>
              <a:rPr lang="nl-BE"/>
              <a:t>Deelnemende scholen:</a:t>
            </a:r>
            <a:endParaRPr lang="en-US"/>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1562100"/>
            <a:ext cx="7991475" cy="1352550"/>
          </a:xfrm>
          <a:prstGeom prst="rect">
            <a:avLst/>
          </a:prstGeom>
        </p:spPr>
      </p:pic>
      <p:sp>
        <p:nvSpPr>
          <p:cNvPr id="2" name="TextBox 1"/>
          <p:cNvSpPr txBox="1"/>
          <p:nvPr/>
        </p:nvSpPr>
        <p:spPr>
          <a:xfrm>
            <a:off x="1063924" y="4183811"/>
            <a:ext cx="6534109" cy="138499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u="sng" err="1"/>
              <a:t>Klassen</a:t>
            </a:r>
            <a:r>
              <a:rPr lang="en-US" sz="2800" u="sng"/>
              <a:t> in het experiment:</a:t>
            </a:r>
          </a:p>
          <a:p>
            <a:pPr algn="ctr"/>
            <a:r>
              <a:rPr lang="en-US" sz="2800"/>
              <a:t>2e </a:t>
            </a:r>
            <a:r>
              <a:rPr lang="en-US" sz="2800" err="1"/>
              <a:t>jaar</a:t>
            </a:r>
            <a:r>
              <a:rPr lang="en-US" sz="2800"/>
              <a:t>  /</a:t>
            </a:r>
            <a:r>
              <a:rPr lang="nl-BE" sz="2800"/>
              <a:t>realisatietechnieken grafische technieken</a:t>
            </a:r>
            <a:endParaRPr lang="en-US" sz="2800"/>
          </a:p>
        </p:txBody>
      </p:sp>
    </p:spTree>
    <p:extLst>
      <p:ext uri="{BB962C8B-B14F-4D97-AF65-F5344CB8AC3E}">
        <p14:creationId xmlns:p14="http://schemas.microsoft.com/office/powerpoint/2010/main" val="267316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52450" y="-28575"/>
            <a:ext cx="8208912" cy="1143000"/>
          </a:xfrm>
        </p:spPr>
        <p:txBody>
          <a:bodyPr/>
          <a:lstStyle/>
          <a:p>
            <a:r>
              <a:rPr lang="nl-BE"/>
              <a:t>Projectplanning</a:t>
            </a:r>
          </a:p>
        </p:txBody>
      </p:sp>
      <p:pic>
        <p:nvPicPr>
          <p:cNvPr id="5" name="Afbeelding 3"/>
          <p:cNvPicPr>
            <a:picLocks noChangeAspect="1"/>
          </p:cNvPicPr>
          <p:nvPr/>
        </p:nvPicPr>
        <p:blipFill>
          <a:blip r:embed="rId3"/>
          <a:stretch>
            <a:fillRect/>
          </a:stretch>
        </p:blipFill>
        <p:spPr>
          <a:xfrm>
            <a:off x="5343525" y="102110"/>
            <a:ext cx="3698935" cy="1480251"/>
          </a:xfrm>
          <a:prstGeom prst="rect">
            <a:avLst/>
          </a:prstGeom>
        </p:spPr>
      </p:pic>
      <p:sp>
        <p:nvSpPr>
          <p:cNvPr id="6" name="Content Placeholder 5"/>
          <p:cNvSpPr>
            <a:spLocks noGrp="1"/>
          </p:cNvSpPr>
          <p:nvPr>
            <p:ph idx="1"/>
          </p:nvPr>
        </p:nvSpPr>
        <p:spPr>
          <a:xfrm>
            <a:off x="249238" y="1600200"/>
            <a:ext cx="8777018" cy="4276725"/>
          </a:xfrm>
        </p:spPr>
        <p:txBody>
          <a:bodyPr vert="horz" lIns="0" tIns="0" rIns="0" bIns="0" rtlCol="0" anchor="t">
            <a:normAutofit lnSpcReduction="10000"/>
          </a:bodyPr>
          <a:lstStyle/>
          <a:p>
            <a:pPr marL="0" indent="0">
              <a:buNone/>
            </a:pPr>
            <a:r>
              <a:rPr lang="en-US" b="1"/>
              <a:t>1ste </a:t>
            </a:r>
            <a:r>
              <a:rPr lang="en-US" b="1" err="1"/>
              <a:t>fase</a:t>
            </a:r>
            <a:r>
              <a:rPr lang="en-US" b="1"/>
              <a:t> (sept-</a:t>
            </a:r>
            <a:r>
              <a:rPr lang="en-US" b="1" err="1"/>
              <a:t>okt</a:t>
            </a:r>
            <a:r>
              <a:rPr lang="en-US" b="1"/>
              <a:t>):</a:t>
            </a:r>
            <a:r>
              <a:rPr lang="en-US"/>
              <a:t> </a:t>
            </a:r>
          </a:p>
          <a:p>
            <a:pPr marL="287655" indent="-287655">
              <a:buFont typeface="Arial" pitchFamily="2" charset="2"/>
              <a:buChar char="§"/>
            </a:pPr>
            <a:r>
              <a:rPr lang="en-US" err="1"/>
              <a:t>Voorbereidend</a:t>
            </a:r>
            <a:r>
              <a:rPr lang="en-US"/>
              <a:t> document- </a:t>
            </a:r>
            <a:r>
              <a:rPr lang="en-US" err="1"/>
              <a:t>en</a:t>
            </a:r>
            <a:r>
              <a:rPr lang="en-US"/>
              <a:t> </a:t>
            </a:r>
            <a:r>
              <a:rPr lang="en-US" err="1"/>
              <a:t>literatuuronderzoek</a:t>
            </a:r>
            <a:endParaRPr lang="en-US"/>
          </a:p>
          <a:p>
            <a:pPr marL="287655" indent="-287655">
              <a:buFont typeface="Arial" pitchFamily="2" charset="2"/>
              <a:buChar char="§"/>
            </a:pPr>
            <a:r>
              <a:rPr lang="en-US" err="1"/>
              <a:t>Voorstellen</a:t>
            </a:r>
            <a:r>
              <a:rPr lang="en-US"/>
              <a:t> </a:t>
            </a:r>
            <a:r>
              <a:rPr lang="en-US" err="1"/>
              <a:t>ontwikkelen</a:t>
            </a:r>
            <a:r>
              <a:rPr lang="en-US"/>
              <a:t>: </a:t>
            </a:r>
            <a:r>
              <a:rPr lang="en-US" err="1"/>
              <a:t>participatief</a:t>
            </a:r>
            <a:r>
              <a:rPr lang="en-US"/>
              <a:t> via </a:t>
            </a:r>
            <a:r>
              <a:rPr lang="en-US" err="1"/>
              <a:t>adviescommissie</a:t>
            </a:r>
            <a:r>
              <a:rPr lang="en-US"/>
              <a:t>, </a:t>
            </a:r>
            <a:r>
              <a:rPr lang="en-US" err="1"/>
              <a:t>klankbordgroepen</a:t>
            </a:r>
            <a:r>
              <a:rPr lang="en-US"/>
              <a:t> op </a:t>
            </a:r>
            <a:r>
              <a:rPr lang="en-US" err="1"/>
              <a:t>elke</a:t>
            </a:r>
            <a:r>
              <a:rPr lang="en-US"/>
              <a:t> school</a:t>
            </a:r>
          </a:p>
          <a:p>
            <a:pPr marL="287655" indent="-287655">
              <a:buFont typeface="Arial" pitchFamily="2" charset="2"/>
              <a:buChar char="§"/>
            </a:pPr>
            <a:endParaRPr lang="en-US"/>
          </a:p>
          <a:p>
            <a:pPr marL="0" indent="0">
              <a:buNone/>
            </a:pPr>
            <a:r>
              <a:rPr lang="en-US" b="1"/>
              <a:t>2de </a:t>
            </a:r>
            <a:r>
              <a:rPr lang="en-US" b="1" err="1"/>
              <a:t>fase</a:t>
            </a:r>
            <a:r>
              <a:rPr lang="en-US" b="1"/>
              <a:t> (</a:t>
            </a:r>
            <a:r>
              <a:rPr lang="en-US" b="1" err="1"/>
              <a:t>nov-dec</a:t>
            </a:r>
            <a:r>
              <a:rPr lang="en-US" b="1"/>
              <a:t>):</a:t>
            </a:r>
          </a:p>
          <a:p>
            <a:pPr marL="287655" indent="-287655">
              <a:buFont typeface="Arial" pitchFamily="2" charset="2"/>
              <a:buChar char="§"/>
            </a:pPr>
            <a:r>
              <a:rPr lang="en-US" err="1"/>
              <a:t>Onlinebevraging</a:t>
            </a:r>
            <a:r>
              <a:rPr lang="en-US"/>
              <a:t> (</a:t>
            </a:r>
            <a:r>
              <a:rPr lang="en-US" err="1"/>
              <a:t>nulmeting</a:t>
            </a:r>
            <a:r>
              <a:rPr lang="en-US"/>
              <a:t>)</a:t>
            </a:r>
          </a:p>
          <a:p>
            <a:pPr marL="287655" indent="-287655">
              <a:buFont typeface="Arial" pitchFamily="2" charset="2"/>
              <a:buChar char="§"/>
            </a:pPr>
            <a:r>
              <a:rPr lang="en-US"/>
              <a:t>Semi-</a:t>
            </a:r>
            <a:r>
              <a:rPr lang="en-US" err="1"/>
              <a:t>gestructureerde</a:t>
            </a:r>
            <a:r>
              <a:rPr lang="en-US"/>
              <a:t> interviews met </a:t>
            </a:r>
            <a:r>
              <a:rPr lang="en-US" err="1"/>
              <a:t>leerkrachten</a:t>
            </a:r>
            <a:endParaRPr lang="en-US"/>
          </a:p>
        </p:txBody>
      </p:sp>
    </p:spTree>
    <p:extLst>
      <p:ext uri="{BB962C8B-B14F-4D97-AF65-F5344CB8AC3E}">
        <p14:creationId xmlns:p14="http://schemas.microsoft.com/office/powerpoint/2010/main" val="39911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52450" y="-28575"/>
            <a:ext cx="8208912" cy="1143000"/>
          </a:xfrm>
        </p:spPr>
        <p:txBody>
          <a:bodyPr/>
          <a:lstStyle/>
          <a:p>
            <a:r>
              <a:rPr lang="nl-BE"/>
              <a:t>Projectplanning</a:t>
            </a:r>
          </a:p>
        </p:txBody>
      </p:sp>
      <p:pic>
        <p:nvPicPr>
          <p:cNvPr id="5" name="Afbeelding 3"/>
          <p:cNvPicPr>
            <a:picLocks noChangeAspect="1"/>
          </p:cNvPicPr>
          <p:nvPr/>
        </p:nvPicPr>
        <p:blipFill>
          <a:blip r:embed="rId3"/>
          <a:stretch>
            <a:fillRect/>
          </a:stretch>
        </p:blipFill>
        <p:spPr>
          <a:xfrm>
            <a:off x="5343525" y="102110"/>
            <a:ext cx="3698935" cy="1480251"/>
          </a:xfrm>
          <a:prstGeom prst="rect">
            <a:avLst/>
          </a:prstGeom>
        </p:spPr>
      </p:pic>
      <p:sp>
        <p:nvSpPr>
          <p:cNvPr id="6" name="Content Placeholder 5"/>
          <p:cNvSpPr>
            <a:spLocks noGrp="1"/>
          </p:cNvSpPr>
          <p:nvPr>
            <p:ph idx="1"/>
          </p:nvPr>
        </p:nvSpPr>
        <p:spPr>
          <a:xfrm>
            <a:off x="249238" y="1600200"/>
            <a:ext cx="8777018" cy="4276725"/>
          </a:xfrm>
        </p:spPr>
        <p:txBody>
          <a:bodyPr vert="horz" lIns="0" tIns="0" rIns="0" bIns="0" rtlCol="0" anchor="t">
            <a:normAutofit/>
          </a:bodyPr>
          <a:lstStyle/>
          <a:p>
            <a:pPr marL="0" indent="0">
              <a:buNone/>
            </a:pPr>
            <a:r>
              <a:rPr lang="en-US" b="1"/>
              <a:t>Experiment (</a:t>
            </a:r>
            <a:r>
              <a:rPr lang="en-US" b="1" err="1"/>
              <a:t>jan-mei</a:t>
            </a:r>
            <a:r>
              <a:rPr lang="en-US" b="1"/>
              <a:t>): </a:t>
            </a:r>
          </a:p>
          <a:p>
            <a:pPr marL="287655" indent="-287655">
              <a:buFont typeface="Arial" pitchFamily="2" charset="2"/>
              <a:buChar char="§"/>
            </a:pPr>
            <a:r>
              <a:rPr lang="en-US" err="1"/>
              <a:t>Coachingstraject</a:t>
            </a:r>
            <a:r>
              <a:rPr lang="en-US"/>
              <a:t> met </a:t>
            </a:r>
            <a:r>
              <a:rPr lang="en-US" err="1"/>
              <a:t>leerkrachten</a:t>
            </a:r>
            <a:r>
              <a:rPr lang="en-US"/>
              <a:t> (</a:t>
            </a:r>
            <a:r>
              <a:rPr lang="en-US" err="1"/>
              <a:t>klassen</a:t>
            </a:r>
            <a:r>
              <a:rPr lang="en-US"/>
              <a:t>) </a:t>
            </a:r>
          </a:p>
          <a:p>
            <a:pPr marL="287655" indent="-287655">
              <a:buFont typeface="Arial" pitchFamily="2" charset="2"/>
              <a:buChar char="§"/>
            </a:pPr>
            <a:r>
              <a:rPr lang="en-US"/>
              <a:t>Online </a:t>
            </a:r>
            <a:r>
              <a:rPr lang="en-US" err="1"/>
              <a:t>dagboek</a:t>
            </a:r>
            <a:r>
              <a:rPr lang="en-US"/>
              <a:t> </a:t>
            </a:r>
            <a:r>
              <a:rPr lang="en-US" err="1"/>
              <a:t>voor</a:t>
            </a:r>
            <a:r>
              <a:rPr lang="en-US"/>
              <a:t> </a:t>
            </a:r>
            <a:r>
              <a:rPr lang="en-US" err="1"/>
              <a:t>leerkrachten</a:t>
            </a:r>
            <a:endParaRPr lang="en-US"/>
          </a:p>
          <a:p>
            <a:pPr marL="0" indent="0">
              <a:buNone/>
            </a:pPr>
            <a:endParaRPr lang="en-US"/>
          </a:p>
          <a:p>
            <a:pPr marL="287020" indent="-287655">
              <a:buFont typeface="Arial" pitchFamily="2" charset="2"/>
              <a:buChar char="§"/>
            </a:pPr>
            <a:r>
              <a:rPr lang="en-US" b="1" err="1"/>
              <a:t>Tussentijdse</a:t>
            </a:r>
            <a:r>
              <a:rPr lang="en-US" b="1"/>
              <a:t> </a:t>
            </a:r>
            <a:r>
              <a:rPr lang="en-US" b="1" err="1"/>
              <a:t>metingen</a:t>
            </a:r>
            <a:r>
              <a:rPr lang="en-US" b="1"/>
              <a:t>:</a:t>
            </a:r>
          </a:p>
          <a:p>
            <a:pPr marL="575310" lvl="1" indent="-287655">
              <a:buFont typeface="Arial" pitchFamily="2" charset="2"/>
              <a:buChar char="§"/>
            </a:pPr>
            <a:r>
              <a:rPr lang="en-US"/>
              <a:t>Semi-</a:t>
            </a:r>
            <a:r>
              <a:rPr lang="en-US" err="1"/>
              <a:t>gestructureerde</a:t>
            </a:r>
            <a:r>
              <a:rPr lang="en-US"/>
              <a:t> interviews van </a:t>
            </a:r>
            <a:r>
              <a:rPr lang="en-US" err="1"/>
              <a:t>leerkrachten</a:t>
            </a:r>
            <a:endParaRPr lang="en-US"/>
          </a:p>
          <a:p>
            <a:pPr marL="575310" lvl="1" indent="-287655">
              <a:buFont typeface="Arial" pitchFamily="2" charset="2"/>
              <a:buChar char="§"/>
            </a:pPr>
            <a:r>
              <a:rPr lang="en-US" err="1"/>
              <a:t>Korte</a:t>
            </a:r>
            <a:r>
              <a:rPr lang="en-US"/>
              <a:t> interviews van de </a:t>
            </a:r>
            <a:r>
              <a:rPr lang="en-US" err="1"/>
              <a:t>leerlingen</a:t>
            </a:r>
            <a:r>
              <a:rPr lang="en-US"/>
              <a:t> </a:t>
            </a:r>
          </a:p>
          <a:p>
            <a:pPr marL="575310" lvl="1" indent="-287655">
              <a:buFont typeface="Arial" pitchFamily="2" charset="2"/>
              <a:buChar char="§"/>
            </a:pPr>
            <a:endParaRPr lang="en-US"/>
          </a:p>
          <a:p>
            <a:pPr marL="0" indent="0">
              <a:buNone/>
            </a:pPr>
            <a:endParaRPr lang="en-US"/>
          </a:p>
        </p:txBody>
      </p:sp>
    </p:spTree>
    <p:extLst>
      <p:ext uri="{BB962C8B-B14F-4D97-AF65-F5344CB8AC3E}">
        <p14:creationId xmlns:p14="http://schemas.microsoft.com/office/powerpoint/2010/main" val="11872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52450" y="-28575"/>
            <a:ext cx="8208912" cy="1143000"/>
          </a:xfrm>
        </p:spPr>
        <p:txBody>
          <a:bodyPr/>
          <a:lstStyle/>
          <a:p>
            <a:r>
              <a:rPr lang="nl-BE"/>
              <a:t>Projectplanning</a:t>
            </a:r>
          </a:p>
        </p:txBody>
      </p:sp>
      <p:pic>
        <p:nvPicPr>
          <p:cNvPr id="5" name="Afbeelding 3"/>
          <p:cNvPicPr>
            <a:picLocks noChangeAspect="1"/>
          </p:cNvPicPr>
          <p:nvPr/>
        </p:nvPicPr>
        <p:blipFill>
          <a:blip r:embed="rId3"/>
          <a:stretch>
            <a:fillRect/>
          </a:stretch>
        </p:blipFill>
        <p:spPr>
          <a:xfrm>
            <a:off x="5343525" y="102110"/>
            <a:ext cx="3698935" cy="1480251"/>
          </a:xfrm>
          <a:prstGeom prst="rect">
            <a:avLst/>
          </a:prstGeom>
        </p:spPr>
      </p:pic>
      <p:sp>
        <p:nvSpPr>
          <p:cNvPr id="6" name="Content Placeholder 5"/>
          <p:cNvSpPr>
            <a:spLocks noGrp="1"/>
          </p:cNvSpPr>
          <p:nvPr>
            <p:ph idx="1"/>
          </p:nvPr>
        </p:nvSpPr>
        <p:spPr>
          <a:xfrm>
            <a:off x="249238" y="1600200"/>
            <a:ext cx="8777018" cy="4276725"/>
          </a:xfrm>
        </p:spPr>
        <p:txBody>
          <a:bodyPr vert="horz" lIns="0" tIns="0" rIns="0" bIns="0" rtlCol="0" anchor="t">
            <a:normAutofit/>
          </a:bodyPr>
          <a:lstStyle/>
          <a:p>
            <a:pPr marL="0" indent="0">
              <a:buNone/>
            </a:pPr>
            <a:r>
              <a:rPr lang="en-US" b="1" err="1"/>
              <a:t>Eindfase</a:t>
            </a:r>
            <a:r>
              <a:rPr lang="en-US" b="1"/>
              <a:t>:</a:t>
            </a:r>
          </a:p>
          <a:p>
            <a:pPr marL="287655" indent="-287655">
              <a:buFont typeface="Arial" pitchFamily="2" charset="2"/>
              <a:buChar char="§"/>
            </a:pPr>
            <a:r>
              <a:rPr lang="en-US"/>
              <a:t>2de </a:t>
            </a:r>
            <a:r>
              <a:rPr lang="en-US" err="1"/>
              <a:t>onlinebevraging</a:t>
            </a:r>
            <a:r>
              <a:rPr lang="en-US"/>
              <a:t> van </a:t>
            </a:r>
            <a:r>
              <a:rPr lang="en-US" err="1"/>
              <a:t>alle</a:t>
            </a:r>
            <a:r>
              <a:rPr lang="en-US"/>
              <a:t> </a:t>
            </a:r>
            <a:r>
              <a:rPr lang="en-US" err="1"/>
              <a:t>leerlingen</a:t>
            </a:r>
            <a:r>
              <a:rPr lang="en-US"/>
              <a:t> 2e </a:t>
            </a:r>
            <a:r>
              <a:rPr lang="en-US" err="1"/>
              <a:t>graad</a:t>
            </a:r>
            <a:endParaRPr lang="en-US"/>
          </a:p>
          <a:p>
            <a:pPr marL="287655" indent="-287655">
              <a:buFont typeface="Arial" pitchFamily="2" charset="2"/>
              <a:buChar char="§"/>
            </a:pPr>
            <a:r>
              <a:rPr lang="en-US" err="1"/>
              <a:t>Focusgroepen</a:t>
            </a:r>
            <a:r>
              <a:rPr lang="en-US"/>
              <a:t> met </a:t>
            </a:r>
            <a:r>
              <a:rPr lang="en-US" err="1"/>
              <a:t>leerlingen</a:t>
            </a:r>
            <a:endParaRPr lang="en-US"/>
          </a:p>
          <a:p>
            <a:pPr marL="287655" indent="-287655">
              <a:buFont typeface="Arial" pitchFamily="2" charset="2"/>
              <a:buChar char="§"/>
            </a:pPr>
            <a:r>
              <a:rPr lang="en-US"/>
              <a:t>Semi-</a:t>
            </a:r>
            <a:r>
              <a:rPr lang="en-US" err="1"/>
              <a:t>gestructureerde</a:t>
            </a:r>
            <a:r>
              <a:rPr lang="en-US"/>
              <a:t> interviews met </a:t>
            </a:r>
            <a:r>
              <a:rPr lang="en-US" err="1"/>
              <a:t>leerkrachten</a:t>
            </a:r>
            <a:endParaRPr/>
          </a:p>
          <a:p>
            <a:pPr marL="287655" indent="-287655">
              <a:buFont typeface="Arial" pitchFamily="2" charset="2"/>
              <a:buChar char="§"/>
            </a:pPr>
            <a:r>
              <a:rPr lang="en-US" err="1"/>
              <a:t>Analyse</a:t>
            </a:r>
            <a:r>
              <a:rPr lang="en-US"/>
              <a:t> van de online </a:t>
            </a:r>
            <a:r>
              <a:rPr lang="en-US" err="1"/>
              <a:t>dagboeken</a:t>
            </a:r>
            <a:r>
              <a:rPr lang="en-US"/>
              <a:t>, interviews, </a:t>
            </a:r>
            <a:r>
              <a:rPr lang="en-US" err="1"/>
              <a:t>focusgroepen</a:t>
            </a:r>
            <a:r>
              <a:rPr lang="en-US"/>
              <a:t>,…</a:t>
            </a:r>
          </a:p>
          <a:p>
            <a:pPr marL="0" indent="0">
              <a:buNone/>
            </a:pPr>
            <a:endParaRPr lang="en-US"/>
          </a:p>
        </p:txBody>
      </p:sp>
    </p:spTree>
    <p:extLst>
      <p:ext uri="{BB962C8B-B14F-4D97-AF65-F5344CB8AC3E}">
        <p14:creationId xmlns:p14="http://schemas.microsoft.com/office/powerpoint/2010/main" val="8372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8313" y="1841215"/>
            <a:ext cx="8207375" cy="4035710"/>
          </a:xfrm>
        </p:spPr>
        <p:txBody>
          <a:bodyPr vert="horz" lIns="0" tIns="0" rIns="0" bIns="0" rtlCol="0" anchor="t">
            <a:normAutofit/>
          </a:bodyPr>
          <a:lstStyle/>
          <a:p>
            <a:pPr marL="287655" indent="-287655">
              <a:buFont typeface="Arial" pitchFamily="2" charset="2"/>
              <a:buChar char="§"/>
            </a:pPr>
            <a:r>
              <a:rPr lang="nl-BE"/>
              <a:t>Begrippenkader</a:t>
            </a:r>
          </a:p>
          <a:p>
            <a:pPr marL="287655" indent="-287655">
              <a:buFont typeface="Arial" pitchFamily="2" charset="2"/>
              <a:buChar char="§"/>
            </a:pPr>
            <a:r>
              <a:rPr lang="nl-BE"/>
              <a:t>Participatiemodellen</a:t>
            </a:r>
          </a:p>
          <a:p>
            <a:pPr marL="287655" indent="-287655">
              <a:buFont typeface="Arial" pitchFamily="2" charset="2"/>
              <a:buChar char="§"/>
            </a:pPr>
            <a:r>
              <a:rPr lang="nl-BE"/>
              <a:t>Modellen over welbevinden, motivatie &amp; burgerschapszin</a:t>
            </a:r>
          </a:p>
          <a:p>
            <a:pPr marL="287655" indent="-287655">
              <a:buFont typeface="Arial" pitchFamily="2" charset="2"/>
              <a:buChar char="§"/>
            </a:pPr>
            <a:r>
              <a:rPr lang="nl-BE"/>
              <a:t>Documentonderzoek: methodieken, tools,...</a:t>
            </a:r>
          </a:p>
        </p:txBody>
      </p:sp>
      <p:sp>
        <p:nvSpPr>
          <p:cNvPr id="3" name="Titel 2"/>
          <p:cNvSpPr>
            <a:spLocks noGrp="1"/>
          </p:cNvSpPr>
          <p:nvPr>
            <p:ph type="title"/>
          </p:nvPr>
        </p:nvSpPr>
        <p:spPr>
          <a:xfrm>
            <a:off x="552450" y="-28575"/>
            <a:ext cx="8208912" cy="1143000"/>
          </a:xfrm>
        </p:spPr>
        <p:txBody>
          <a:bodyPr/>
          <a:lstStyle/>
          <a:p>
            <a:r>
              <a:rPr lang="nl-BE"/>
              <a:t>Literatuuronderzoek</a:t>
            </a:r>
          </a:p>
        </p:txBody>
      </p:sp>
      <p:pic>
        <p:nvPicPr>
          <p:cNvPr id="5" name="Afbeelding 3"/>
          <p:cNvPicPr>
            <a:picLocks noChangeAspect="1"/>
          </p:cNvPicPr>
          <p:nvPr/>
        </p:nvPicPr>
        <p:blipFill>
          <a:blip r:embed="rId3"/>
          <a:stretch>
            <a:fillRect/>
          </a:stretch>
        </p:blipFill>
        <p:spPr>
          <a:xfrm>
            <a:off x="5343525" y="102110"/>
            <a:ext cx="3698935" cy="1480251"/>
          </a:xfrm>
          <a:prstGeom prst="rect">
            <a:avLst/>
          </a:prstGeom>
        </p:spPr>
      </p:pic>
    </p:spTree>
    <p:extLst>
      <p:ext uri="{BB962C8B-B14F-4D97-AF65-F5344CB8AC3E}">
        <p14:creationId xmlns:p14="http://schemas.microsoft.com/office/powerpoint/2010/main" val="162598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652408"/>
            <a:ext cx="4171950" cy="4171950"/>
          </a:xfrm>
        </p:spPr>
      </p:pic>
      <p:sp>
        <p:nvSpPr>
          <p:cNvPr id="3" name="Titel 2"/>
          <p:cNvSpPr>
            <a:spLocks noGrp="1"/>
          </p:cNvSpPr>
          <p:nvPr>
            <p:ph type="title"/>
          </p:nvPr>
        </p:nvSpPr>
        <p:spPr>
          <a:xfrm>
            <a:off x="307524" y="108714"/>
            <a:ext cx="8208912" cy="1143000"/>
          </a:xfrm>
        </p:spPr>
        <p:txBody>
          <a:bodyPr/>
          <a:lstStyle/>
          <a:p>
            <a:r>
              <a:rPr lang="nl-BE"/>
              <a:t>2. Tafelronde</a:t>
            </a:r>
          </a:p>
        </p:txBody>
      </p:sp>
      <p:sp>
        <p:nvSpPr>
          <p:cNvPr id="5" name="Tekstvak 4"/>
          <p:cNvSpPr txBox="1"/>
          <p:nvPr/>
        </p:nvSpPr>
        <p:spPr>
          <a:xfrm>
            <a:off x="634365" y="2771249"/>
            <a:ext cx="3451860" cy="1754326"/>
          </a:xfrm>
          <a:prstGeom prst="rect">
            <a:avLst/>
          </a:prstGeom>
          <a:noFill/>
        </p:spPr>
        <p:txBody>
          <a:bodyPr wrap="square" rtlCol="0">
            <a:spAutoFit/>
          </a:bodyPr>
          <a:lstStyle/>
          <a:p>
            <a:r>
              <a:rPr lang="nl-BE" sz="3600"/>
              <a:t>Wat betekent voor jou inspraak en participatie?</a:t>
            </a:r>
          </a:p>
        </p:txBody>
      </p:sp>
      <p:pic>
        <p:nvPicPr>
          <p:cNvPr id="6" name="Afbeelding 5"/>
          <p:cNvPicPr>
            <a:picLocks noChangeAspect="1"/>
          </p:cNvPicPr>
          <p:nvPr/>
        </p:nvPicPr>
        <p:blipFill>
          <a:blip r:embed="rId4"/>
          <a:stretch>
            <a:fillRect/>
          </a:stretch>
        </p:blipFill>
        <p:spPr>
          <a:xfrm>
            <a:off x="4411980" y="1523434"/>
            <a:ext cx="4429898" cy="4429898"/>
          </a:xfrm>
          <a:prstGeom prst="rect">
            <a:avLst/>
          </a:prstGeom>
        </p:spPr>
      </p:pic>
      <p:sp>
        <p:nvSpPr>
          <p:cNvPr id="7" name="Tekstvak 6"/>
          <p:cNvSpPr txBox="1"/>
          <p:nvPr/>
        </p:nvSpPr>
        <p:spPr>
          <a:xfrm>
            <a:off x="4806315" y="2494250"/>
            <a:ext cx="3554730" cy="2308324"/>
          </a:xfrm>
          <a:prstGeom prst="rect">
            <a:avLst/>
          </a:prstGeom>
          <a:noFill/>
        </p:spPr>
        <p:txBody>
          <a:bodyPr wrap="square" rtlCol="0">
            <a:spAutoFit/>
          </a:bodyPr>
          <a:lstStyle/>
          <a:p>
            <a:pPr algn="ctr"/>
            <a:r>
              <a:rPr lang="nl-BE" sz="3600"/>
              <a:t>Ken je voorbeelden van inspraak op klasniveau?</a:t>
            </a:r>
          </a:p>
        </p:txBody>
      </p:sp>
    </p:spTree>
    <p:extLst>
      <p:ext uri="{BB962C8B-B14F-4D97-AF65-F5344CB8AC3E}">
        <p14:creationId xmlns:p14="http://schemas.microsoft.com/office/powerpoint/2010/main" val="77521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943002"/>
            <a:ext cx="7909500" cy="2914997"/>
          </a:xfrm>
          <a:prstGeom prst="rect">
            <a:avLst/>
          </a:prstGeom>
        </p:spPr>
      </p:pic>
      <p:sp>
        <p:nvSpPr>
          <p:cNvPr id="3" name="Tijdelijke aanduiding voor inhoud 2"/>
          <p:cNvSpPr>
            <a:spLocks noGrp="1"/>
          </p:cNvSpPr>
          <p:nvPr>
            <p:ph idx="1"/>
          </p:nvPr>
        </p:nvSpPr>
        <p:spPr>
          <a:xfrm>
            <a:off x="401587" y="1030105"/>
            <a:ext cx="8207375" cy="4714935"/>
          </a:xfrm>
        </p:spPr>
        <p:txBody>
          <a:bodyPr vert="horz" lIns="0" tIns="0" rIns="0" bIns="0" rtlCol="0" anchor="t">
            <a:normAutofit/>
          </a:bodyPr>
          <a:lstStyle/>
          <a:p>
            <a:pPr marL="287655" indent="-287655"/>
            <a:r>
              <a:rPr lang="en-US" sz="2400" err="1"/>
              <a:t>Participatiedecreet</a:t>
            </a:r>
            <a:r>
              <a:rPr lang="en-US" sz="2400"/>
              <a:t> (2004), VRK (1989), VN-</a:t>
            </a:r>
            <a:r>
              <a:rPr lang="en-US" sz="2400" err="1"/>
              <a:t>conventie</a:t>
            </a:r>
            <a:r>
              <a:rPr lang="en-US" sz="2400"/>
              <a:t> (2006), OESO-rapport (2003),…</a:t>
            </a:r>
          </a:p>
          <a:p>
            <a:pPr marL="287655" indent="-287655"/>
            <a:r>
              <a:rPr lang="en-US" sz="2400" err="1"/>
              <a:t>Onderwijsinspectie</a:t>
            </a:r>
            <a:r>
              <a:rPr lang="en-US" sz="2400"/>
              <a:t> (2008), </a:t>
            </a:r>
            <a:r>
              <a:rPr lang="en-US" sz="2400" err="1"/>
              <a:t>Advies</a:t>
            </a:r>
            <a:r>
              <a:rPr lang="en-US" sz="2400"/>
              <a:t> VLOR (2011), VSK (2008), VSKO (2008),…</a:t>
            </a:r>
          </a:p>
          <a:p>
            <a:pPr marL="287655" indent="-287655"/>
            <a:r>
              <a:rPr lang="en-US" sz="2400"/>
              <a:t>De </a:t>
            </a:r>
            <a:r>
              <a:rPr lang="en-US" sz="2400" err="1"/>
              <a:t>Groof</a:t>
            </a:r>
            <a:r>
              <a:rPr lang="en-US" sz="2400"/>
              <a:t>, </a:t>
            </a:r>
            <a:r>
              <a:rPr lang="en-US" sz="2400" err="1"/>
              <a:t>Elchardus</a:t>
            </a:r>
            <a:r>
              <a:rPr lang="en-US" sz="2400"/>
              <a:t> (2001, 2003), De Winter (2000), De </a:t>
            </a:r>
            <a:r>
              <a:rPr lang="en-US" sz="2400" err="1"/>
              <a:t>Vry</a:t>
            </a:r>
            <a:r>
              <a:rPr lang="en-US" sz="2400"/>
              <a:t>, M. (2005), Van </a:t>
            </a:r>
            <a:r>
              <a:rPr lang="en-US" sz="2400" err="1"/>
              <a:t>Damme</a:t>
            </a:r>
            <a:r>
              <a:rPr lang="en-US" sz="2400"/>
              <a:t> &amp; Brans (2008), Van </a:t>
            </a:r>
            <a:r>
              <a:rPr lang="en-US" sz="2400" err="1"/>
              <a:t>Peteghem</a:t>
            </a:r>
            <a:r>
              <a:rPr lang="en-US" sz="2400"/>
              <a:t> (2008), </a:t>
            </a:r>
            <a:r>
              <a:rPr lang="en-US" sz="2400" err="1"/>
              <a:t>Vansteenkiste</a:t>
            </a:r>
            <a:r>
              <a:rPr lang="en-US" sz="2400"/>
              <a:t> (2015), </a:t>
            </a:r>
            <a:r>
              <a:rPr lang="en-US" sz="2400" err="1"/>
              <a:t>Detrez</a:t>
            </a:r>
            <a:r>
              <a:rPr lang="en-US" sz="2400"/>
              <a:t>, C. (2001), </a:t>
            </a:r>
            <a:r>
              <a:rPr lang="en-US" sz="2400" err="1"/>
              <a:t>Gombeir</a:t>
            </a:r>
            <a:r>
              <a:rPr lang="en-US" sz="2400"/>
              <a:t>, D., Bosman, L., </a:t>
            </a:r>
            <a:r>
              <a:rPr lang="en-US" sz="2400" err="1"/>
              <a:t>Detrez</a:t>
            </a:r>
            <a:r>
              <a:rPr lang="en-US" sz="2400"/>
              <a:t> C. (1999),…</a:t>
            </a:r>
          </a:p>
          <a:p>
            <a:pPr marL="287655" indent="-287655"/>
            <a:r>
              <a:rPr lang="en-US" sz="2400" err="1"/>
              <a:t>Arnstein</a:t>
            </a:r>
            <a:r>
              <a:rPr lang="en-US" sz="2400"/>
              <a:t> (1969), Hart, R. (1992), Shier (2001), </a:t>
            </a:r>
            <a:r>
              <a:rPr lang="en-US" sz="2400" err="1"/>
              <a:t>Mahieu</a:t>
            </a:r>
            <a:r>
              <a:rPr lang="en-US" sz="2400"/>
              <a:t> (2001),…</a:t>
            </a:r>
          </a:p>
          <a:p>
            <a:pPr marL="287655" indent="-287655"/>
            <a:endParaRPr lang="en-US"/>
          </a:p>
        </p:txBody>
      </p:sp>
      <p:sp>
        <p:nvSpPr>
          <p:cNvPr id="2" name="Titel 1"/>
          <p:cNvSpPr>
            <a:spLocks noGrp="1"/>
          </p:cNvSpPr>
          <p:nvPr>
            <p:ph type="title"/>
          </p:nvPr>
        </p:nvSpPr>
        <p:spPr>
          <a:xfrm>
            <a:off x="400050" y="-314325"/>
            <a:ext cx="8208912" cy="1143000"/>
          </a:xfrm>
        </p:spPr>
        <p:txBody>
          <a:bodyPr>
            <a:normAutofit/>
          </a:bodyPr>
          <a:lstStyle/>
          <a:p>
            <a:r>
              <a:rPr lang="nl-BE"/>
              <a:t>3. Begrippenkader: bronnen</a:t>
            </a:r>
          </a:p>
        </p:txBody>
      </p:sp>
    </p:spTree>
    <p:extLst>
      <p:ext uri="{BB962C8B-B14F-4D97-AF65-F5344CB8AC3E}">
        <p14:creationId xmlns:p14="http://schemas.microsoft.com/office/powerpoint/2010/main" val="22023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1300" y="53936"/>
            <a:ext cx="8208912" cy="1143000"/>
          </a:xfrm>
        </p:spPr>
        <p:txBody>
          <a:bodyPr/>
          <a:lstStyle/>
          <a:p>
            <a:r>
              <a:rPr lang="nl-BE"/>
              <a:t>3.Begrippenkader</a:t>
            </a:r>
          </a:p>
        </p:txBody>
      </p:sp>
      <p:pic>
        <p:nvPicPr>
          <p:cNvPr id="4" name="Tijdelijke aanduiding voor inhoud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rot="21174418">
            <a:off x="153619" y="1394258"/>
            <a:ext cx="3488679" cy="27043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Afbeelding 4"/>
          <p:cNvPicPr/>
          <p:nvPr/>
        </p:nvPicPr>
        <p:blipFill>
          <a:blip r:embed="rId4">
            <a:extLst>
              <a:ext uri="{28A0092B-C50C-407E-A947-70E740481C1C}">
                <a14:useLocalDpi xmlns:a14="http://schemas.microsoft.com/office/drawing/2010/main" val="0"/>
              </a:ext>
            </a:extLst>
          </a:blip>
          <a:stretch>
            <a:fillRect/>
          </a:stretch>
        </p:blipFill>
        <p:spPr>
          <a:xfrm rot="20980057">
            <a:off x="4285771" y="3801089"/>
            <a:ext cx="3530600" cy="22015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Ovaal bijschrift 6"/>
          <p:cNvSpPr/>
          <p:nvPr/>
        </p:nvSpPr>
        <p:spPr>
          <a:xfrm>
            <a:off x="4571999" y="827109"/>
            <a:ext cx="3413178" cy="2124648"/>
          </a:xfrm>
          <a:prstGeom prst="wedgeEllipseCallout">
            <a:avLst>
              <a:gd name="adj1" fmla="val -66389"/>
              <a:gd name="adj2" fmla="val 8364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8" name="Tekstvak 7"/>
          <p:cNvSpPr txBox="1"/>
          <p:nvPr/>
        </p:nvSpPr>
        <p:spPr>
          <a:xfrm>
            <a:off x="5171606" y="1196936"/>
            <a:ext cx="2668999" cy="1384995"/>
          </a:xfrm>
          <a:prstGeom prst="rect">
            <a:avLst/>
          </a:prstGeom>
          <a:noFill/>
        </p:spPr>
        <p:txBody>
          <a:bodyPr wrap="square" rtlCol="0" anchor="t">
            <a:spAutoFit/>
          </a:bodyPr>
          <a:lstStyle/>
          <a:p>
            <a:r>
              <a:rPr lang="nl-BE" sz="2800" err="1">
                <a:solidFill>
                  <a:schemeClr val="bg1"/>
                </a:solidFill>
              </a:rPr>
              <a:t>Voicing</a:t>
            </a:r>
            <a:r>
              <a:rPr lang="nl-BE" sz="2800">
                <a:solidFill>
                  <a:schemeClr val="bg1"/>
                </a:solidFill>
              </a:rPr>
              <a:t>, </a:t>
            </a:r>
            <a:endParaRPr lang="en-US"/>
          </a:p>
          <a:p>
            <a:r>
              <a:rPr lang="nl-BE" sz="2800">
                <a:solidFill>
                  <a:schemeClr val="bg1"/>
                </a:solidFill>
              </a:rPr>
              <a:t>initiatief nemen, dialoog,…</a:t>
            </a:r>
            <a:endParaRPr/>
          </a:p>
        </p:txBody>
      </p:sp>
    </p:spTree>
    <p:extLst>
      <p:ext uri="{BB962C8B-B14F-4D97-AF65-F5344CB8AC3E}">
        <p14:creationId xmlns:p14="http://schemas.microsoft.com/office/powerpoint/2010/main" val="11288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1000" y="990600"/>
            <a:ext cx="8208912" cy="4277072"/>
          </a:xfrm>
        </p:spPr>
        <p:txBody>
          <a:bodyPr>
            <a:normAutofit/>
          </a:bodyPr>
          <a:lstStyle/>
          <a:p>
            <a:pPr marL="0" indent="0">
              <a:buNone/>
            </a:pPr>
            <a:r>
              <a:rPr lang="nl-BE"/>
              <a:t>De school als democratische gemeenschap:</a:t>
            </a:r>
          </a:p>
          <a:p>
            <a:pPr>
              <a:buFont typeface="Arial" panose="020B0604020202020204" pitchFamily="34" charset="0"/>
              <a:buChar char="•"/>
            </a:pPr>
            <a:r>
              <a:rPr lang="nl-BE" sz="2400"/>
              <a:t>Ideaal: maatschappelijke oefenruimte voor de leerlingen</a:t>
            </a:r>
          </a:p>
          <a:p>
            <a:pPr>
              <a:buFont typeface="Arial" panose="020B0604020202020204" pitchFamily="34" charset="0"/>
              <a:buChar char="•"/>
            </a:pPr>
            <a:r>
              <a:rPr lang="nl-BE" sz="2400"/>
              <a:t>realiteit: weinig ruimte op scholen om te participeren. School wordt niet ervaren als iets waarop zij invloed kunnen uitoefenen.</a:t>
            </a:r>
          </a:p>
          <a:p>
            <a:r>
              <a:rPr lang="nl-BE"/>
              <a:t>Participatie verhoogt de kwaliteit van leven in het hier en nu </a:t>
            </a:r>
            <a:r>
              <a:rPr lang="nl-BE" sz="2800"/>
              <a:t>(verbondenheid met en verantwoordelijkheid voor de school).</a:t>
            </a:r>
          </a:p>
          <a:p>
            <a:endParaRPr lang="nl-BE"/>
          </a:p>
          <a:p>
            <a:endParaRPr lang="nl-BE"/>
          </a:p>
        </p:txBody>
      </p:sp>
      <p:sp>
        <p:nvSpPr>
          <p:cNvPr id="3" name="Titel 2"/>
          <p:cNvSpPr>
            <a:spLocks noGrp="1"/>
          </p:cNvSpPr>
          <p:nvPr>
            <p:ph type="title"/>
          </p:nvPr>
        </p:nvSpPr>
        <p:spPr>
          <a:xfrm>
            <a:off x="419100" y="-400050"/>
            <a:ext cx="8208912" cy="1143000"/>
          </a:xfrm>
        </p:spPr>
        <p:txBody>
          <a:bodyPr>
            <a:normAutofit/>
          </a:bodyPr>
          <a:lstStyle/>
          <a:p>
            <a:r>
              <a:rPr lang="nl-BE"/>
              <a:t>3.Begrippenkader </a:t>
            </a:r>
          </a:p>
        </p:txBody>
      </p:sp>
    </p:spTree>
    <p:extLst>
      <p:ext uri="{BB962C8B-B14F-4D97-AF65-F5344CB8AC3E}">
        <p14:creationId xmlns:p14="http://schemas.microsoft.com/office/powerpoint/2010/main" val="276492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52425" y="1000125"/>
            <a:ext cx="8208912" cy="4277072"/>
          </a:xfrm>
        </p:spPr>
        <p:txBody>
          <a:bodyPr vert="horz" lIns="0" tIns="0" rIns="0" bIns="0" rtlCol="0" anchor="t">
            <a:normAutofit/>
          </a:bodyPr>
          <a:lstStyle/>
          <a:p>
            <a:pPr marL="0" indent="0">
              <a:buNone/>
            </a:pPr>
            <a:r>
              <a:rPr lang="nl-BE"/>
              <a:t>Werkdefinitie:</a:t>
            </a:r>
          </a:p>
          <a:p>
            <a:pPr marL="0" indent="0">
              <a:buNone/>
            </a:pPr>
            <a:r>
              <a:rPr lang="nl-BE"/>
              <a:t>“Participatie is de ruimte die alle betrokkenen krijgen om zich te engageren bij de klas: een persoonlijke ervaring van betrokkenheid. </a:t>
            </a:r>
          </a:p>
          <a:p>
            <a:pPr marL="0" indent="0">
              <a:buNone/>
            </a:pPr>
            <a:r>
              <a:rPr lang="nl-BE"/>
              <a:t>Het is een proces dat iedereen in staat stelt om meningen uit te wisselen met het oog op besluitvorming."</a:t>
            </a:r>
          </a:p>
          <a:p>
            <a:pPr marL="0" indent="0">
              <a:buNone/>
            </a:pPr>
            <a:endParaRPr lang="nl-BE"/>
          </a:p>
          <a:p>
            <a:pPr marL="0" indent="0">
              <a:buNone/>
            </a:pPr>
            <a:endParaRPr lang="nl-BE"/>
          </a:p>
          <a:p>
            <a:pPr marL="0" indent="0">
              <a:buNone/>
            </a:pPr>
            <a:endParaRPr lang="nl-BE"/>
          </a:p>
          <a:p>
            <a:pPr marL="287655" indent="-287655"/>
            <a:endParaRPr lang="nl-BE"/>
          </a:p>
          <a:p>
            <a:pPr marL="287655" indent="-287655"/>
            <a:endParaRPr lang="nl-BE"/>
          </a:p>
        </p:txBody>
      </p:sp>
      <p:sp>
        <p:nvSpPr>
          <p:cNvPr id="3" name="Titel 2"/>
          <p:cNvSpPr>
            <a:spLocks noGrp="1"/>
          </p:cNvSpPr>
          <p:nvPr>
            <p:ph type="title"/>
          </p:nvPr>
        </p:nvSpPr>
        <p:spPr>
          <a:xfrm>
            <a:off x="419100" y="-400050"/>
            <a:ext cx="8208912" cy="1143000"/>
          </a:xfrm>
        </p:spPr>
        <p:txBody>
          <a:bodyPr>
            <a:normAutofit/>
          </a:bodyPr>
          <a:lstStyle/>
          <a:p>
            <a:r>
              <a:rPr lang="nl-BE"/>
              <a:t>3.Begrippenkader </a:t>
            </a:r>
          </a:p>
        </p:txBody>
      </p:sp>
    </p:spTree>
    <p:extLst>
      <p:ext uri="{BB962C8B-B14F-4D97-AF65-F5344CB8AC3E}">
        <p14:creationId xmlns:p14="http://schemas.microsoft.com/office/powerpoint/2010/main" val="225957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882"/>
            <a:ext cx="5644405" cy="564440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083" y="1135380"/>
            <a:ext cx="3378260" cy="3219450"/>
          </a:xfrm>
          <a:prstGeom prst="rect">
            <a:avLst/>
          </a:prstGeom>
        </p:spPr>
      </p:pic>
      <p:sp>
        <p:nvSpPr>
          <p:cNvPr id="2" name="Tekstvak 1"/>
          <p:cNvSpPr txBox="1"/>
          <p:nvPr/>
        </p:nvSpPr>
        <p:spPr>
          <a:xfrm rot="21444741">
            <a:off x="1132968" y="1496751"/>
            <a:ext cx="3815936" cy="4247317"/>
          </a:xfrm>
          <a:prstGeom prst="rect">
            <a:avLst/>
          </a:prstGeom>
          <a:noFill/>
        </p:spPr>
        <p:txBody>
          <a:bodyPr wrap="square" rtlCol="0">
            <a:spAutoFit/>
          </a:bodyPr>
          <a:lstStyle/>
          <a:p>
            <a:r>
              <a:rPr lang="nl-BE" sz="2400"/>
              <a:t>Vanwaar jouw interesse in deze PWO? </a:t>
            </a:r>
          </a:p>
          <a:p>
            <a:endParaRPr lang="nl-BE" sz="2400"/>
          </a:p>
          <a:p>
            <a:endParaRPr lang="nl-BE" sz="2400"/>
          </a:p>
          <a:p>
            <a:r>
              <a:rPr lang="nl-BE" sz="2400"/>
              <a:t>Wat mogen we zeker niet vergeten in deze PWO?</a:t>
            </a:r>
          </a:p>
          <a:p>
            <a:endParaRPr lang="nl-BE"/>
          </a:p>
          <a:p>
            <a:endParaRPr lang="nl-BE"/>
          </a:p>
          <a:p>
            <a:endParaRPr lang="nl-BE"/>
          </a:p>
          <a:p>
            <a:endParaRPr lang="nl-BE"/>
          </a:p>
          <a:p>
            <a:endParaRPr lang="nl-BE"/>
          </a:p>
          <a:p>
            <a:endParaRPr lang="nl-BE"/>
          </a:p>
          <a:p>
            <a:endParaRPr lang="nl-BE"/>
          </a:p>
        </p:txBody>
      </p:sp>
    </p:spTree>
    <p:extLst>
      <p:ext uri="{BB962C8B-B14F-4D97-AF65-F5344CB8AC3E}">
        <p14:creationId xmlns:p14="http://schemas.microsoft.com/office/powerpoint/2010/main" val="275345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5"/>
          <p:cNvSpPr>
            <a:spLocks noGrp="1"/>
          </p:cNvSpPr>
          <p:nvPr>
            <p:ph type="sldNum" sz="quarter" idx="12"/>
          </p:nvPr>
        </p:nvSpPr>
        <p:spPr/>
        <p:txBody>
          <a:bodyPr/>
          <a:lstStyle/>
          <a:p>
            <a:pPr>
              <a:defRPr/>
            </a:pPr>
            <a:fld id="{10F10F66-97D0-4A8A-88EB-896BDBF4A5F8}" type="slidenum">
              <a:rPr lang="nl-NL"/>
              <a:pPr>
                <a:defRPr/>
              </a:pPr>
              <a:t>20</a:t>
            </a:fld>
            <a:endParaRPr lang="nl-NL"/>
          </a:p>
        </p:txBody>
      </p:sp>
      <p:sp>
        <p:nvSpPr>
          <p:cNvPr id="15361" name="Rectangle 2"/>
          <p:cNvSpPr>
            <a:spLocks noGrp="1"/>
          </p:cNvSpPr>
          <p:nvPr>
            <p:ph type="title"/>
          </p:nvPr>
        </p:nvSpPr>
        <p:spPr>
          <a:xfrm>
            <a:off x="467544" y="78803"/>
            <a:ext cx="8208912" cy="1143000"/>
          </a:xfrm>
        </p:spPr>
        <p:txBody>
          <a:bodyPr>
            <a:normAutofit fontScale="90000"/>
          </a:bodyPr>
          <a:lstStyle/>
          <a:p>
            <a:pPr algn="ctr"/>
            <a:r>
              <a:rPr lang="nl-BE">
                <a:solidFill>
                  <a:srgbClr val="0099CC"/>
                </a:solidFill>
              </a:rPr>
              <a:t>3.Participatiemodel: Ladder van Hart</a:t>
            </a:r>
            <a:endParaRPr lang="en-US">
              <a:solidFill>
                <a:srgbClr val="0099CC"/>
              </a:solidFill>
            </a:endParaRPr>
          </a:p>
        </p:txBody>
      </p:sp>
      <p:pic>
        <p:nvPicPr>
          <p:cNvPr id="15364" name="Picture 4" descr="Beeld: Thinkstock"/>
          <p:cNvPicPr>
            <a:picLocks noChangeAspect="1" noChangeArrowheads="1"/>
          </p:cNvPicPr>
          <p:nvPr/>
        </p:nvPicPr>
        <p:blipFill>
          <a:blip r:embed="rId3" cstate="print"/>
          <a:srcRect l="32715" t="8754" b="3308"/>
          <a:stretch>
            <a:fillRect/>
          </a:stretch>
        </p:blipFill>
        <p:spPr bwMode="auto">
          <a:xfrm>
            <a:off x="3330179" y="1690093"/>
            <a:ext cx="2776538" cy="3943350"/>
          </a:xfrm>
          <a:prstGeom prst="rect">
            <a:avLst/>
          </a:prstGeom>
          <a:noFill/>
        </p:spPr>
      </p:pic>
      <p:sp>
        <p:nvSpPr>
          <p:cNvPr id="15366" name="Text Box 6"/>
          <p:cNvSpPr txBox="1">
            <a:spLocks noChangeArrowheads="1"/>
          </p:cNvSpPr>
          <p:nvPr/>
        </p:nvSpPr>
        <p:spPr bwMode="auto">
          <a:xfrm>
            <a:off x="842964" y="2175294"/>
            <a:ext cx="2613422" cy="2896947"/>
          </a:xfrm>
          <a:prstGeom prst="rect">
            <a:avLst/>
          </a:prstGeom>
          <a:solidFill>
            <a:schemeClr val="bg1"/>
          </a:solidFill>
          <a:ln w="9525">
            <a:noFill/>
            <a:miter lim="800000"/>
            <a:headEnd/>
            <a:tailEnd/>
          </a:ln>
          <a:effectLst/>
        </p:spPr>
        <p:txBody>
          <a:bodyPr wrap="square">
            <a:spAutoFit/>
          </a:bodyPr>
          <a:lstStyle/>
          <a:p>
            <a:pPr>
              <a:spcBef>
                <a:spcPct val="50000"/>
              </a:spcBef>
            </a:pPr>
            <a:r>
              <a:rPr lang="nl-BE" sz="1500"/>
              <a:t>	     </a:t>
            </a:r>
            <a:r>
              <a:rPr lang="nl-BE"/>
              <a:t>Beslissen</a:t>
            </a:r>
          </a:p>
          <a:p>
            <a:pPr>
              <a:spcBef>
                <a:spcPct val="50000"/>
              </a:spcBef>
            </a:pPr>
            <a:r>
              <a:rPr lang="nl-BE"/>
              <a:t>       Mee beslissen</a:t>
            </a:r>
          </a:p>
          <a:p>
            <a:pPr>
              <a:spcBef>
                <a:spcPct val="50000"/>
              </a:spcBef>
            </a:pPr>
            <a:endParaRPr lang="nl-BE" sz="600"/>
          </a:p>
          <a:p>
            <a:pPr>
              <a:spcBef>
                <a:spcPct val="50000"/>
              </a:spcBef>
            </a:pPr>
            <a:r>
              <a:rPr lang="nl-BE"/>
              <a:t>	Adviseren 	(overleggen)</a:t>
            </a:r>
          </a:p>
          <a:p>
            <a:pPr>
              <a:spcBef>
                <a:spcPct val="50000"/>
              </a:spcBef>
            </a:pPr>
            <a:endParaRPr lang="nl-BE" sz="600"/>
          </a:p>
          <a:p>
            <a:pPr>
              <a:spcBef>
                <a:spcPct val="50000"/>
              </a:spcBef>
            </a:pPr>
            <a:r>
              <a:rPr lang="nl-BE"/>
              <a:t>	Consulteren</a:t>
            </a:r>
          </a:p>
          <a:p>
            <a:pPr>
              <a:spcBef>
                <a:spcPct val="50000"/>
              </a:spcBef>
            </a:pPr>
            <a:endParaRPr lang="nl-BE" sz="1350"/>
          </a:p>
          <a:p>
            <a:pPr>
              <a:spcBef>
                <a:spcPct val="50000"/>
              </a:spcBef>
            </a:pPr>
            <a:r>
              <a:rPr lang="nl-BE"/>
              <a:t>	Informeren</a:t>
            </a:r>
            <a:endParaRPr lang="en-US"/>
          </a:p>
        </p:txBody>
      </p:sp>
      <p:sp>
        <p:nvSpPr>
          <p:cNvPr id="15367" name="Text Box 7"/>
          <p:cNvSpPr txBox="1">
            <a:spLocks noChangeArrowheads="1"/>
          </p:cNvSpPr>
          <p:nvPr/>
        </p:nvSpPr>
        <p:spPr bwMode="auto">
          <a:xfrm>
            <a:off x="3437336" y="2025253"/>
            <a:ext cx="810815" cy="300082"/>
          </a:xfrm>
          <a:prstGeom prst="rect">
            <a:avLst/>
          </a:prstGeom>
          <a:solidFill>
            <a:schemeClr val="bg1"/>
          </a:solidFill>
          <a:ln w="9525">
            <a:noFill/>
            <a:miter lim="800000"/>
            <a:headEnd/>
            <a:tailEnd/>
          </a:ln>
          <a:effectLst/>
        </p:spPr>
        <p:txBody>
          <a:bodyPr>
            <a:spAutoFit/>
          </a:bodyPr>
          <a:lstStyle/>
          <a:p>
            <a:pPr>
              <a:spcBef>
                <a:spcPct val="50000"/>
              </a:spcBef>
            </a:pPr>
            <a:endParaRPr lang="en-US" sz="1350"/>
          </a:p>
        </p:txBody>
      </p:sp>
      <p:sp>
        <p:nvSpPr>
          <p:cNvPr id="15369" name="Text Box 9"/>
          <p:cNvSpPr txBox="1">
            <a:spLocks noChangeArrowheads="1"/>
          </p:cNvSpPr>
          <p:nvPr/>
        </p:nvSpPr>
        <p:spPr bwMode="auto">
          <a:xfrm>
            <a:off x="3330180" y="2564607"/>
            <a:ext cx="701278" cy="300082"/>
          </a:xfrm>
          <a:prstGeom prst="rect">
            <a:avLst/>
          </a:prstGeom>
          <a:solidFill>
            <a:schemeClr val="bg1"/>
          </a:solidFill>
          <a:ln w="9525">
            <a:noFill/>
            <a:miter lim="800000"/>
            <a:headEnd/>
            <a:tailEnd/>
          </a:ln>
          <a:effectLst/>
        </p:spPr>
        <p:txBody>
          <a:bodyPr>
            <a:spAutoFit/>
          </a:bodyPr>
          <a:lstStyle/>
          <a:p>
            <a:pPr>
              <a:spcBef>
                <a:spcPct val="50000"/>
              </a:spcBef>
            </a:pPr>
            <a:r>
              <a:rPr lang="nl-BE" sz="1350"/>
              <a:t>     </a:t>
            </a:r>
            <a:endParaRPr lang="en-US" sz="1350"/>
          </a:p>
        </p:txBody>
      </p:sp>
      <p:sp>
        <p:nvSpPr>
          <p:cNvPr id="15370" name="Text Box 10"/>
          <p:cNvSpPr txBox="1">
            <a:spLocks noChangeArrowheads="1"/>
          </p:cNvSpPr>
          <p:nvPr/>
        </p:nvSpPr>
        <p:spPr bwMode="auto">
          <a:xfrm>
            <a:off x="3383758" y="3213497"/>
            <a:ext cx="432197" cy="300082"/>
          </a:xfrm>
          <a:prstGeom prst="rect">
            <a:avLst/>
          </a:prstGeom>
          <a:solidFill>
            <a:schemeClr val="bg1"/>
          </a:solidFill>
          <a:ln w="9525">
            <a:noFill/>
            <a:miter lim="800000"/>
            <a:headEnd/>
            <a:tailEnd/>
          </a:ln>
          <a:effectLst/>
        </p:spPr>
        <p:txBody>
          <a:bodyPr>
            <a:spAutoFit/>
          </a:bodyPr>
          <a:lstStyle/>
          <a:p>
            <a:pPr>
              <a:spcBef>
                <a:spcPct val="50000"/>
              </a:spcBef>
            </a:pPr>
            <a:endParaRPr lang="en-US" sz="1350"/>
          </a:p>
        </p:txBody>
      </p:sp>
      <p:sp>
        <p:nvSpPr>
          <p:cNvPr id="15371" name="Text Box 11"/>
          <p:cNvSpPr txBox="1">
            <a:spLocks noChangeArrowheads="1"/>
          </p:cNvSpPr>
          <p:nvPr/>
        </p:nvSpPr>
        <p:spPr bwMode="auto">
          <a:xfrm>
            <a:off x="3168254" y="3807619"/>
            <a:ext cx="485775" cy="300082"/>
          </a:xfrm>
          <a:prstGeom prst="rect">
            <a:avLst/>
          </a:prstGeom>
          <a:solidFill>
            <a:schemeClr val="bg1"/>
          </a:solidFill>
          <a:ln w="9525">
            <a:noFill/>
            <a:miter lim="800000"/>
            <a:headEnd/>
            <a:tailEnd/>
          </a:ln>
          <a:effectLst/>
        </p:spPr>
        <p:txBody>
          <a:bodyPr>
            <a:spAutoFit/>
          </a:bodyPr>
          <a:lstStyle/>
          <a:p>
            <a:pPr>
              <a:spcBef>
                <a:spcPct val="50000"/>
              </a:spcBef>
            </a:pPr>
            <a:endParaRPr lang="en-US" sz="1350"/>
          </a:p>
        </p:txBody>
      </p:sp>
      <p:sp>
        <p:nvSpPr>
          <p:cNvPr id="15372" name="Text Box 12"/>
          <p:cNvSpPr txBox="1">
            <a:spLocks noChangeArrowheads="1"/>
          </p:cNvSpPr>
          <p:nvPr/>
        </p:nvSpPr>
        <p:spPr bwMode="auto">
          <a:xfrm>
            <a:off x="3006330" y="4563666"/>
            <a:ext cx="431006" cy="300082"/>
          </a:xfrm>
          <a:prstGeom prst="rect">
            <a:avLst/>
          </a:prstGeom>
          <a:solidFill>
            <a:schemeClr val="bg1"/>
          </a:solidFill>
          <a:ln w="9525">
            <a:noFill/>
            <a:miter lim="800000"/>
            <a:headEnd/>
            <a:tailEnd/>
          </a:ln>
          <a:effectLst/>
        </p:spPr>
        <p:txBody>
          <a:bodyPr>
            <a:spAutoFit/>
          </a:bodyPr>
          <a:lstStyle/>
          <a:p>
            <a:pPr>
              <a:spcBef>
                <a:spcPct val="50000"/>
              </a:spcBef>
            </a:pPr>
            <a:endParaRPr lang="en-US" sz="1350"/>
          </a:p>
        </p:txBody>
      </p:sp>
      <p:sp>
        <p:nvSpPr>
          <p:cNvPr id="2" name="TextBox 1"/>
          <p:cNvSpPr txBox="1"/>
          <p:nvPr/>
        </p:nvSpPr>
        <p:spPr>
          <a:xfrm>
            <a:off x="6350120" y="2679626"/>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"Non-</a:t>
            </a:r>
            <a:r>
              <a:rPr lang="en-US" err="1"/>
              <a:t>participatie</a:t>
            </a:r>
            <a:r>
              <a:rPr lang="en-US"/>
              <a:t>"</a:t>
            </a:r>
          </a:p>
        </p:txBody>
      </p:sp>
      <p:pic>
        <p:nvPicPr>
          <p:cNvPr id="3" name="Picture 3"/>
          <p:cNvPicPr>
            <a:picLocks noChangeAspect="1"/>
          </p:cNvPicPr>
          <p:nvPr/>
        </p:nvPicPr>
        <p:blipFill>
          <a:blip r:embed="rId4"/>
          <a:stretch>
            <a:fillRect/>
          </a:stretch>
        </p:blipFill>
        <p:spPr>
          <a:xfrm>
            <a:off x="6565780" y="3067050"/>
            <a:ext cx="2524125" cy="1704975"/>
          </a:xfrm>
          <a:prstGeom prst="rect">
            <a:avLst/>
          </a:prstGeom>
        </p:spPr>
      </p:pic>
      <p:sp>
        <p:nvSpPr>
          <p:cNvPr id="6" name="TextBox 5"/>
          <p:cNvSpPr txBox="1"/>
          <p:nvPr/>
        </p:nvSpPr>
        <p:spPr>
          <a:xfrm>
            <a:off x="6457950" y="4914900"/>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t>Schijnparticipatie</a:t>
            </a:r>
          </a:p>
          <a:p>
            <a:pPr algn="ctr"/>
            <a:r>
              <a:rPr lang="en-US" err="1"/>
              <a:t>Decoratie</a:t>
            </a:r>
          </a:p>
          <a:p>
            <a:pPr algn="ctr"/>
            <a:r>
              <a:rPr lang="en-US" err="1"/>
              <a:t>Manipulatie</a:t>
            </a:r>
          </a:p>
        </p:txBody>
      </p:sp>
    </p:spTree>
    <p:extLst>
      <p:ext uri="{BB962C8B-B14F-4D97-AF65-F5344CB8AC3E}">
        <p14:creationId xmlns:p14="http://schemas.microsoft.com/office/powerpoint/2010/main" val="265753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 calcmode="lin" valueType="num">
                                      <p:cBhvr additive="base">
                                        <p:cTn id="7" dur="500" fill="hold"/>
                                        <p:tgtEl>
                                          <p:spTgt spid="153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anim calcmode="lin" valueType="num">
                                      <p:cBhvr additive="base">
                                        <p:cTn id="11" dur="500" fill="hold"/>
                                        <p:tgtEl>
                                          <p:spTgt spid="153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6">
                                            <p:txEl>
                                              <p:pRg st="3" end="3"/>
                                            </p:txEl>
                                          </p:spTgt>
                                        </p:tgtEl>
                                        <p:attrNameLst>
                                          <p:attrName>style.visibility</p:attrName>
                                        </p:attrNameLst>
                                      </p:cBhvr>
                                      <p:to>
                                        <p:strVal val="visible"/>
                                      </p:to>
                                    </p:set>
                                    <p:anim calcmode="lin" valueType="num">
                                      <p:cBhvr additive="base">
                                        <p:cTn id="15"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6">
                                            <p:txEl>
                                              <p:pRg st="5" end="5"/>
                                            </p:txEl>
                                          </p:spTgt>
                                        </p:tgtEl>
                                        <p:attrNameLst>
                                          <p:attrName>style.visibility</p:attrName>
                                        </p:attrNameLst>
                                      </p:cBhvr>
                                      <p:to>
                                        <p:strVal val="visible"/>
                                      </p:to>
                                    </p:set>
                                    <p:anim calcmode="lin" valueType="num">
                                      <p:cBhvr additive="base">
                                        <p:cTn id="19"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7" end="7"/>
                                            </p:txEl>
                                          </p:spTgt>
                                        </p:tgtEl>
                                        <p:attrNameLst>
                                          <p:attrName>style.visibility</p:attrName>
                                        </p:attrNameLst>
                                      </p:cBhvr>
                                      <p:to>
                                        <p:strVal val="visible"/>
                                      </p:to>
                                    </p:set>
                                    <p:anim calcmode="lin" valueType="num">
                                      <p:cBhvr additive="base">
                                        <p:cTn id="23"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sz="3600"/>
              <a:t>Ladder van Hart (2008): vertaald naar onderwijscontext: continuüm</a:t>
            </a:r>
          </a:p>
        </p:txBody>
      </p:sp>
      <p:sp>
        <p:nvSpPr>
          <p:cNvPr id="10" name="Tijdelijke aanduiding voor inhoud 9"/>
          <p:cNvSpPr>
            <a:spLocks noGrp="1"/>
          </p:cNvSpPr>
          <p:nvPr>
            <p:ph idx="1"/>
          </p:nvPr>
        </p:nvSpPr>
        <p:spPr/>
        <p:txBody>
          <a:bodyPr>
            <a:normAutofit fontScale="92500" lnSpcReduction="10000"/>
          </a:bodyPr>
          <a:lstStyle/>
          <a:p>
            <a:pPr>
              <a:buFont typeface="Wingdings" panose="05000000000000000000" pitchFamily="2" charset="2"/>
              <a:buChar char="v"/>
            </a:pPr>
            <a:r>
              <a:rPr lang="nl-BE" sz="2400">
                <a:solidFill>
                  <a:schemeClr val="accent1">
                    <a:lumMod val="75000"/>
                  </a:schemeClr>
                </a:solidFill>
              </a:rPr>
              <a:t>Toegewezen, maar geïnformeerd: </a:t>
            </a:r>
            <a:r>
              <a:rPr lang="nl-BE" sz="2400"/>
              <a:t>leerlingen vervullen een betekenisvolle taak, vrijwillig, invulling taak is door leraar gebeurd, leraar bewaakt uitvoeren van taak.</a:t>
            </a:r>
          </a:p>
          <a:p>
            <a:pPr>
              <a:buFont typeface="Wingdings" panose="05000000000000000000" pitchFamily="2" charset="2"/>
              <a:buChar char="v"/>
            </a:pPr>
            <a:r>
              <a:rPr lang="nl-BE" sz="2400">
                <a:solidFill>
                  <a:schemeClr val="accent1">
                    <a:lumMod val="75000"/>
                  </a:schemeClr>
                </a:solidFill>
              </a:rPr>
              <a:t>Geconsulteerd en geïnformeerd: </a:t>
            </a:r>
            <a:r>
              <a:rPr lang="nl-BE" sz="2400"/>
              <a:t>er wordt gevraagd naar de mening van </a:t>
            </a:r>
            <a:r>
              <a:rPr lang="nl-BE" sz="2400" err="1"/>
              <a:t>leerlingen,maar</a:t>
            </a:r>
            <a:r>
              <a:rPr lang="nl-BE" sz="2400"/>
              <a:t> leraar controleert het proces en neemt besluiten.</a:t>
            </a:r>
          </a:p>
          <a:p>
            <a:pPr>
              <a:buFont typeface="Wingdings" panose="05000000000000000000" pitchFamily="2" charset="2"/>
              <a:buChar char="v"/>
            </a:pPr>
            <a:r>
              <a:rPr lang="nl-BE" sz="2400">
                <a:solidFill>
                  <a:schemeClr val="accent1">
                    <a:lumMod val="75000"/>
                  </a:schemeClr>
                </a:solidFill>
              </a:rPr>
              <a:t>Geïnitieerd door leraren, besluitvorming met leerlingen</a:t>
            </a:r>
            <a:r>
              <a:rPr lang="nl-BE" sz="2400"/>
              <a:t>: gedeelde besluitvorming met leerlingen, maar op initiatief van de leraar.</a:t>
            </a:r>
          </a:p>
          <a:p>
            <a:pPr>
              <a:buFont typeface="Wingdings" panose="05000000000000000000" pitchFamily="2" charset="2"/>
              <a:buChar char="v"/>
            </a:pPr>
            <a:r>
              <a:rPr lang="nl-BE" sz="2400">
                <a:solidFill>
                  <a:schemeClr val="accent1">
                    <a:lumMod val="75000"/>
                  </a:schemeClr>
                </a:solidFill>
              </a:rPr>
              <a:t>Geïnitieerd en geleid door leerlingen: </a:t>
            </a:r>
            <a:r>
              <a:rPr lang="nl-BE" sz="2400"/>
              <a:t>leerlingen zetten een activiteit op en leiden deze activiteit.</a:t>
            </a:r>
          </a:p>
          <a:p>
            <a:pPr>
              <a:buFont typeface="Wingdings" panose="05000000000000000000" pitchFamily="2" charset="2"/>
              <a:buChar char="v"/>
            </a:pPr>
            <a:r>
              <a:rPr lang="nl-BE" sz="2400">
                <a:solidFill>
                  <a:schemeClr val="accent1">
                    <a:lumMod val="75000"/>
                  </a:schemeClr>
                </a:solidFill>
              </a:rPr>
              <a:t>Geïnitieerd door leerlingen en gedeelde besluitvorming met leraren: </a:t>
            </a:r>
            <a:r>
              <a:rPr lang="nl-BE" sz="2400"/>
              <a:t>leerlingen nodigen de leraren uit om deel te nemen en mee te beslissen</a:t>
            </a:r>
          </a:p>
        </p:txBody>
      </p:sp>
    </p:spTree>
    <p:extLst>
      <p:ext uri="{BB962C8B-B14F-4D97-AF65-F5344CB8AC3E}">
        <p14:creationId xmlns:p14="http://schemas.microsoft.com/office/powerpoint/2010/main" val="406646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a:t>Zelfdeterminatietheorie &gt; ABC behoeften</a:t>
            </a:r>
          </a:p>
        </p:txBody>
      </p:sp>
      <p:pic>
        <p:nvPicPr>
          <p:cNvPr id="4" name="Afbeelding 3"/>
          <p:cNvPicPr>
            <a:picLocks noChangeAspect="1"/>
          </p:cNvPicPr>
          <p:nvPr/>
        </p:nvPicPr>
        <p:blipFill>
          <a:blip r:embed="rId3"/>
          <a:stretch>
            <a:fillRect/>
          </a:stretch>
        </p:blipFill>
        <p:spPr>
          <a:xfrm>
            <a:off x="1447800" y="1314450"/>
            <a:ext cx="5917720" cy="4770041"/>
          </a:xfrm>
          <a:prstGeom prst="rect">
            <a:avLst/>
          </a:prstGeom>
        </p:spPr>
      </p:pic>
    </p:spTree>
    <p:extLst>
      <p:ext uri="{BB962C8B-B14F-4D97-AF65-F5344CB8AC3E}">
        <p14:creationId xmlns:p14="http://schemas.microsoft.com/office/powerpoint/2010/main" val="107215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58416" y="1562633"/>
            <a:ext cx="9085584" cy="4603650"/>
          </a:xfrm>
          <a:prstGeom prst="rect">
            <a:avLst/>
          </a:prstGeom>
        </p:spPr>
      </p:pic>
      <p:sp>
        <p:nvSpPr>
          <p:cNvPr id="2" name="Title 1"/>
          <p:cNvSpPr>
            <a:spLocks noGrp="1"/>
          </p:cNvSpPr>
          <p:nvPr>
            <p:ph type="title"/>
          </p:nvPr>
        </p:nvSpPr>
        <p:spPr/>
        <p:txBody>
          <a:bodyPr>
            <a:normAutofit/>
          </a:bodyPr>
          <a:lstStyle/>
          <a:p>
            <a:r>
              <a:rPr lang="nl-NL" sz="3300"/>
              <a:t>Zelfdeterminatietheorie</a:t>
            </a:r>
            <a:br>
              <a:rPr lang="nl-NL" sz="3300"/>
            </a:br>
            <a:r>
              <a:rPr lang="nl-NL" sz="3300"/>
              <a:t>Positieve effecten van autonome motivatie </a:t>
            </a:r>
            <a:endParaRPr lang="en-US" sz="3300"/>
          </a:p>
        </p:txBody>
      </p:sp>
      <p:sp>
        <p:nvSpPr>
          <p:cNvPr id="3" name="Tekstvak 2"/>
          <p:cNvSpPr txBox="1"/>
          <p:nvPr/>
        </p:nvSpPr>
        <p:spPr>
          <a:xfrm>
            <a:off x="467544" y="5796951"/>
            <a:ext cx="2965769" cy="369332"/>
          </a:xfrm>
          <a:prstGeom prst="rect">
            <a:avLst/>
          </a:prstGeom>
          <a:noFill/>
        </p:spPr>
        <p:txBody>
          <a:bodyPr wrap="square" rtlCol="0">
            <a:spAutoFit/>
          </a:bodyPr>
          <a:lstStyle/>
          <a:p>
            <a:r>
              <a:rPr lang="nl-BE"/>
              <a:t>Maarten </a:t>
            </a:r>
            <a:r>
              <a:rPr lang="nl-BE" err="1"/>
              <a:t>Vansteenkiste</a:t>
            </a:r>
            <a:r>
              <a:rPr lang="nl-BE"/>
              <a:t> </a:t>
            </a:r>
          </a:p>
        </p:txBody>
      </p:sp>
    </p:spTree>
    <p:extLst>
      <p:ext uri="{BB962C8B-B14F-4D97-AF65-F5344CB8AC3E}">
        <p14:creationId xmlns:p14="http://schemas.microsoft.com/office/powerpoint/2010/main" val="375280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69830959"/>
              </p:ext>
            </p:extLst>
          </p:nvPr>
        </p:nvGraphicFramePr>
        <p:xfrm>
          <a:off x="595452" y="2033516"/>
          <a:ext cx="8128002" cy="3956667"/>
        </p:xfrm>
        <a:graphic>
          <a:graphicData uri="http://schemas.openxmlformats.org/drawingml/2006/table">
            <a:tbl>
              <a:tblPr firstRow="1" bandRow="1">
                <a:tableStyleId>{5C22544A-7EE6-4342-B048-85BDC9FD1C3A}</a:tableStyleId>
              </a:tblPr>
              <a:tblGrid>
                <a:gridCol w="1324517">
                  <a:extLst>
                    <a:ext uri="{9D8B030D-6E8A-4147-A177-3AD203B41FA5}">
                      <a16:colId xmlns:a16="http://schemas.microsoft.com/office/drawing/2014/main" val="2353674834"/>
                    </a:ext>
                  </a:extLst>
                </a:gridCol>
                <a:gridCol w="1384817">
                  <a:extLst>
                    <a:ext uri="{9D8B030D-6E8A-4147-A177-3AD203B41FA5}">
                      <a16:colId xmlns:a16="http://schemas.microsoft.com/office/drawing/2014/main" val="1948071038"/>
                    </a:ext>
                  </a:extLst>
                </a:gridCol>
                <a:gridCol w="1354667">
                  <a:extLst>
                    <a:ext uri="{9D8B030D-6E8A-4147-A177-3AD203B41FA5}">
                      <a16:colId xmlns:a16="http://schemas.microsoft.com/office/drawing/2014/main" val="516370812"/>
                    </a:ext>
                  </a:extLst>
                </a:gridCol>
                <a:gridCol w="1354667">
                  <a:extLst>
                    <a:ext uri="{9D8B030D-6E8A-4147-A177-3AD203B41FA5}">
                      <a16:colId xmlns:a16="http://schemas.microsoft.com/office/drawing/2014/main" val="1723603405"/>
                    </a:ext>
                  </a:extLst>
                </a:gridCol>
                <a:gridCol w="1354667">
                  <a:extLst>
                    <a:ext uri="{9D8B030D-6E8A-4147-A177-3AD203B41FA5}">
                      <a16:colId xmlns:a16="http://schemas.microsoft.com/office/drawing/2014/main" val="1025982929"/>
                    </a:ext>
                  </a:extLst>
                </a:gridCol>
                <a:gridCol w="1354667">
                  <a:extLst>
                    <a:ext uri="{9D8B030D-6E8A-4147-A177-3AD203B41FA5}">
                      <a16:colId xmlns:a16="http://schemas.microsoft.com/office/drawing/2014/main" val="54532475"/>
                    </a:ext>
                  </a:extLst>
                </a:gridCol>
              </a:tblGrid>
              <a:tr h="370840">
                <a:tc>
                  <a:txBody>
                    <a:bodyPr/>
                    <a:lstStyle/>
                    <a:p>
                      <a:endParaRPr lang="nl-BE"/>
                    </a:p>
                  </a:txBody>
                  <a:tcPr/>
                </a:tc>
                <a:tc>
                  <a:txBody>
                    <a:bodyPr/>
                    <a:lstStyle/>
                    <a:p>
                      <a:r>
                        <a:rPr lang="nl-BE"/>
                        <a:t>Informeren</a:t>
                      </a:r>
                    </a:p>
                  </a:txBody>
                  <a:tcPr/>
                </a:tc>
                <a:tc>
                  <a:txBody>
                    <a:bodyPr/>
                    <a:lstStyle/>
                    <a:p>
                      <a:r>
                        <a:rPr lang="nl-BE"/>
                        <a:t>Consulteren</a:t>
                      </a:r>
                    </a:p>
                  </a:txBody>
                  <a:tcPr/>
                </a:tc>
                <a:tc>
                  <a:txBody>
                    <a:bodyPr/>
                    <a:lstStyle/>
                    <a:p>
                      <a:r>
                        <a:rPr lang="nl-BE"/>
                        <a:t>Adviseren</a:t>
                      </a:r>
                    </a:p>
                  </a:txBody>
                  <a:tcPr/>
                </a:tc>
                <a:tc>
                  <a:txBody>
                    <a:bodyPr/>
                    <a:lstStyle/>
                    <a:p>
                      <a:r>
                        <a:rPr lang="nl-BE"/>
                        <a:t>Mee beslissen</a:t>
                      </a:r>
                    </a:p>
                  </a:txBody>
                  <a:tcPr/>
                </a:tc>
                <a:tc>
                  <a:txBody>
                    <a:bodyPr/>
                    <a:lstStyle/>
                    <a:p>
                      <a:r>
                        <a:rPr lang="nl-BE"/>
                        <a:t>Beslissen</a:t>
                      </a:r>
                    </a:p>
                  </a:txBody>
                  <a:tcPr/>
                </a:tc>
                <a:extLst>
                  <a:ext uri="{0D108BD9-81ED-4DB2-BD59-A6C34878D82A}">
                    <a16:rowId xmlns:a16="http://schemas.microsoft.com/office/drawing/2014/main" val="1688941491"/>
                  </a:ext>
                </a:extLst>
              </a:tr>
              <a:tr h="370840">
                <a:tc>
                  <a:txBody>
                    <a:bodyPr/>
                    <a:lstStyle/>
                    <a:p>
                      <a:r>
                        <a:rPr lang="nl-BE"/>
                        <a:t>Afspraken in de klas</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3624932605"/>
                  </a:ext>
                </a:extLst>
              </a:tr>
              <a:tr h="370840">
                <a:tc>
                  <a:txBody>
                    <a:bodyPr/>
                    <a:lstStyle/>
                    <a:p>
                      <a:r>
                        <a:rPr lang="nl-BE"/>
                        <a:t>Examens</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968833980"/>
                  </a:ext>
                </a:extLst>
              </a:tr>
              <a:tr h="370840">
                <a:tc>
                  <a:txBody>
                    <a:bodyPr/>
                    <a:lstStyle/>
                    <a:p>
                      <a:r>
                        <a:rPr lang="nl-BE"/>
                        <a:t>…</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576750019"/>
                  </a:ext>
                </a:extLst>
              </a:tr>
              <a:tr h="37084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533011914"/>
                  </a:ext>
                </a:extLst>
              </a:tr>
              <a:tr h="37084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3969871744"/>
                  </a:ext>
                </a:extLst>
              </a:tr>
              <a:tr h="827387">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770376984"/>
                  </a:ext>
                </a:extLst>
              </a:tr>
              <a:tr h="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4167670105"/>
                  </a:ext>
                </a:extLst>
              </a:tr>
            </a:tbl>
          </a:graphicData>
        </a:graphic>
      </p:graphicFrame>
      <p:sp>
        <p:nvSpPr>
          <p:cNvPr id="53317" name="Rechthoek 4"/>
          <p:cNvSpPr>
            <a:spLocks noChangeArrowheads="1"/>
          </p:cNvSpPr>
          <p:nvPr/>
        </p:nvSpPr>
        <p:spPr bwMode="auto">
          <a:xfrm>
            <a:off x="539891" y="265827"/>
            <a:ext cx="82391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nl-NL" altLang="nl-BE" sz="2800"/>
              <a:t>Matrixmodel: stel bij elk thema de vraag welke inspraak- en participatiegraad de studenten krijgen!</a:t>
            </a:r>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b="1"/>
          </a:p>
        </p:txBody>
      </p:sp>
      <p:sp>
        <p:nvSpPr>
          <p:cNvPr id="2" name="Gekromde pijl-omlaag 1"/>
          <p:cNvSpPr/>
          <p:nvPr/>
        </p:nvSpPr>
        <p:spPr>
          <a:xfrm>
            <a:off x="2350020" y="1412776"/>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5" name="Gekromde pijl-omlaag 4"/>
          <p:cNvSpPr/>
          <p:nvPr/>
        </p:nvSpPr>
        <p:spPr>
          <a:xfrm>
            <a:off x="3939374" y="1412776"/>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6" name="Gekromde pijl-omlaag 5"/>
          <p:cNvSpPr/>
          <p:nvPr/>
        </p:nvSpPr>
        <p:spPr>
          <a:xfrm>
            <a:off x="5454131" y="1412776"/>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7" name="Gekromde pijl-omlaag 6"/>
          <p:cNvSpPr/>
          <p:nvPr/>
        </p:nvSpPr>
        <p:spPr>
          <a:xfrm>
            <a:off x="6968889" y="1412776"/>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36776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159039193"/>
              </p:ext>
            </p:extLst>
          </p:nvPr>
        </p:nvGraphicFramePr>
        <p:xfrm>
          <a:off x="579436" y="2426677"/>
          <a:ext cx="8128002" cy="3474720"/>
        </p:xfrm>
        <a:graphic>
          <a:graphicData uri="http://schemas.openxmlformats.org/drawingml/2006/table">
            <a:tbl>
              <a:tblPr firstRow="1" bandRow="1">
                <a:tableStyleId>{5C22544A-7EE6-4342-B048-85BDC9FD1C3A}</a:tableStyleId>
              </a:tblPr>
              <a:tblGrid>
                <a:gridCol w="1324517">
                  <a:extLst>
                    <a:ext uri="{9D8B030D-6E8A-4147-A177-3AD203B41FA5}">
                      <a16:colId xmlns:a16="http://schemas.microsoft.com/office/drawing/2014/main" val="2353674834"/>
                    </a:ext>
                  </a:extLst>
                </a:gridCol>
                <a:gridCol w="1384817">
                  <a:extLst>
                    <a:ext uri="{9D8B030D-6E8A-4147-A177-3AD203B41FA5}">
                      <a16:colId xmlns:a16="http://schemas.microsoft.com/office/drawing/2014/main" val="1948071038"/>
                    </a:ext>
                  </a:extLst>
                </a:gridCol>
                <a:gridCol w="1354667">
                  <a:extLst>
                    <a:ext uri="{9D8B030D-6E8A-4147-A177-3AD203B41FA5}">
                      <a16:colId xmlns:a16="http://schemas.microsoft.com/office/drawing/2014/main" val="516370812"/>
                    </a:ext>
                  </a:extLst>
                </a:gridCol>
                <a:gridCol w="1354667">
                  <a:extLst>
                    <a:ext uri="{9D8B030D-6E8A-4147-A177-3AD203B41FA5}">
                      <a16:colId xmlns:a16="http://schemas.microsoft.com/office/drawing/2014/main" val="1723603405"/>
                    </a:ext>
                  </a:extLst>
                </a:gridCol>
                <a:gridCol w="1354667">
                  <a:extLst>
                    <a:ext uri="{9D8B030D-6E8A-4147-A177-3AD203B41FA5}">
                      <a16:colId xmlns:a16="http://schemas.microsoft.com/office/drawing/2014/main" val="1025982929"/>
                    </a:ext>
                  </a:extLst>
                </a:gridCol>
                <a:gridCol w="1354667">
                  <a:extLst>
                    <a:ext uri="{9D8B030D-6E8A-4147-A177-3AD203B41FA5}">
                      <a16:colId xmlns:a16="http://schemas.microsoft.com/office/drawing/2014/main" val="54532475"/>
                    </a:ext>
                  </a:extLst>
                </a:gridCol>
              </a:tblGrid>
              <a:tr h="351461">
                <a:tc>
                  <a:txBody>
                    <a:bodyPr/>
                    <a:lstStyle/>
                    <a:p>
                      <a:endParaRPr lang="nl-BE"/>
                    </a:p>
                  </a:txBody>
                  <a:tcPr/>
                </a:tc>
                <a:tc>
                  <a:txBody>
                    <a:bodyPr/>
                    <a:lstStyle/>
                    <a:p>
                      <a:r>
                        <a:rPr lang="nl-BE"/>
                        <a:t>Informeren</a:t>
                      </a:r>
                    </a:p>
                  </a:txBody>
                  <a:tcPr/>
                </a:tc>
                <a:tc>
                  <a:txBody>
                    <a:bodyPr/>
                    <a:lstStyle/>
                    <a:p>
                      <a:r>
                        <a:rPr lang="nl-BE"/>
                        <a:t>Consulteren</a:t>
                      </a:r>
                    </a:p>
                  </a:txBody>
                  <a:tcPr/>
                </a:tc>
                <a:tc>
                  <a:txBody>
                    <a:bodyPr/>
                    <a:lstStyle/>
                    <a:p>
                      <a:r>
                        <a:rPr lang="nl-BE"/>
                        <a:t>Adviseren</a:t>
                      </a:r>
                    </a:p>
                  </a:txBody>
                  <a:tcPr/>
                </a:tc>
                <a:tc>
                  <a:txBody>
                    <a:bodyPr/>
                    <a:lstStyle/>
                    <a:p>
                      <a:r>
                        <a:rPr lang="nl-BE"/>
                        <a:t>Mee beslissen</a:t>
                      </a:r>
                    </a:p>
                  </a:txBody>
                  <a:tcPr/>
                </a:tc>
                <a:tc>
                  <a:txBody>
                    <a:bodyPr/>
                    <a:lstStyle/>
                    <a:p>
                      <a:r>
                        <a:rPr lang="nl-BE"/>
                        <a:t>Beslissen</a:t>
                      </a:r>
                    </a:p>
                  </a:txBody>
                  <a:tcPr/>
                </a:tc>
                <a:extLst>
                  <a:ext uri="{0D108BD9-81ED-4DB2-BD59-A6C34878D82A}">
                    <a16:rowId xmlns:a16="http://schemas.microsoft.com/office/drawing/2014/main" val="1688941491"/>
                  </a:ext>
                </a:extLst>
              </a:tr>
              <a:tr h="351461">
                <a:tc>
                  <a:txBody>
                    <a:bodyPr/>
                    <a:lstStyle/>
                    <a:p>
                      <a:r>
                        <a:rPr lang="nl-BE"/>
                        <a:t>Afspraken in de klas</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3624932605"/>
                  </a:ext>
                </a:extLst>
              </a:tr>
              <a:tr h="200835">
                <a:tc>
                  <a:txBody>
                    <a:bodyPr/>
                    <a:lstStyle/>
                    <a:p>
                      <a:r>
                        <a:rPr lang="nl-BE"/>
                        <a:t>Examens</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968833980"/>
                  </a:ext>
                </a:extLst>
              </a:tr>
              <a:tr h="200835">
                <a:tc>
                  <a:txBody>
                    <a:bodyPr/>
                    <a:lstStyle/>
                    <a:p>
                      <a:r>
                        <a:rPr lang="nl-BE"/>
                        <a:t>…</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576750019"/>
                  </a:ext>
                </a:extLst>
              </a:tr>
              <a:tr h="200835">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533011914"/>
                  </a:ext>
                </a:extLst>
              </a:tr>
              <a:tr h="200835">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3969871744"/>
                  </a:ext>
                </a:extLst>
              </a:tr>
              <a:tr h="200835">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770376984"/>
                  </a:ext>
                </a:extLst>
              </a:tr>
              <a:tr h="200835">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4167670105"/>
                  </a:ext>
                </a:extLst>
              </a:tr>
            </a:tbl>
          </a:graphicData>
        </a:graphic>
      </p:graphicFrame>
      <p:sp>
        <p:nvSpPr>
          <p:cNvPr id="53317" name="Rechthoek 4"/>
          <p:cNvSpPr>
            <a:spLocks noChangeArrowheads="1"/>
          </p:cNvSpPr>
          <p:nvPr/>
        </p:nvSpPr>
        <p:spPr bwMode="auto">
          <a:xfrm>
            <a:off x="419100" y="200025"/>
            <a:ext cx="8239125"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nl-NL" altLang="nl-BE" sz="2800" err="1"/>
              <a:t>Coachingstraject</a:t>
            </a:r>
            <a:r>
              <a:rPr lang="nl-NL" altLang="nl-BE" sz="2800"/>
              <a:t>:</a:t>
            </a:r>
          </a:p>
          <a:p>
            <a:pPr>
              <a:lnSpc>
                <a:spcPct val="80000"/>
              </a:lnSpc>
            </a:pPr>
            <a:r>
              <a:rPr lang="nl-NL" altLang="nl-BE" sz="2800"/>
              <a:t>Stimuleren van inspraak &amp; participatie</a:t>
            </a:r>
            <a:endParaRPr lang="nl-NL" altLang="nl-BE" sz="2800">
              <a:cs typeface="Arial"/>
            </a:endParaRPr>
          </a:p>
          <a:p>
            <a:pPr>
              <a:lnSpc>
                <a:spcPct val="80000"/>
              </a:lnSpc>
            </a:pPr>
            <a:endParaRPr lang="nl-NL" altLang="nl-BE" sz="2800">
              <a:cs typeface="Arial"/>
            </a:endParaRPr>
          </a:p>
          <a:p>
            <a:pPr>
              <a:lnSpc>
                <a:spcPct val="80000"/>
              </a:lnSpc>
            </a:pPr>
            <a:r>
              <a:rPr lang="nl-NL" altLang="nl-BE" sz="2800">
                <a:cs typeface="Arial"/>
              </a:rPr>
              <a:t>               </a:t>
            </a:r>
            <a:r>
              <a:rPr lang="nl-NL" altLang="nl-BE" sz="2800">
                <a:solidFill>
                  <a:srgbClr val="0070C0"/>
                </a:solidFill>
                <a:cs typeface="Arial"/>
              </a:rPr>
              <a:t> inzetten op "competentie" &amp; "autonomie"</a:t>
            </a:r>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endParaRPr lang="nl-NL" altLang="nl-BE" sz="2800"/>
          </a:p>
          <a:p>
            <a:pPr>
              <a:lnSpc>
                <a:spcPct val="80000"/>
              </a:lnSpc>
            </a:pPr>
            <a:r>
              <a:rPr lang="nl-NL" altLang="nl-BE" sz="2800" b="1"/>
              <a:t>   </a:t>
            </a:r>
          </a:p>
        </p:txBody>
      </p:sp>
      <p:sp>
        <p:nvSpPr>
          <p:cNvPr id="2" name="Gekromde pijl-omlaag 1"/>
          <p:cNvSpPr/>
          <p:nvPr/>
        </p:nvSpPr>
        <p:spPr>
          <a:xfrm>
            <a:off x="2424616" y="1844824"/>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5" name="Gekromde pijl-omlaag 4"/>
          <p:cNvSpPr/>
          <p:nvPr/>
        </p:nvSpPr>
        <p:spPr>
          <a:xfrm>
            <a:off x="3939373" y="1842038"/>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6" name="Gekromde pijl-omlaag 5"/>
          <p:cNvSpPr/>
          <p:nvPr/>
        </p:nvSpPr>
        <p:spPr>
          <a:xfrm>
            <a:off x="5454130" y="1804083"/>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7" name="Gekromde pijl-omlaag 6"/>
          <p:cNvSpPr/>
          <p:nvPr/>
        </p:nvSpPr>
        <p:spPr>
          <a:xfrm>
            <a:off x="6968887" y="1792505"/>
            <a:ext cx="1440160" cy="43204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44368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met aan één zijde afgeronde hoeken 4"/>
          <p:cNvSpPr/>
          <p:nvPr/>
        </p:nvSpPr>
        <p:spPr>
          <a:xfrm>
            <a:off x="333375" y="2924175"/>
            <a:ext cx="4890159" cy="20161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 name="Gelijkbenige driehoek 5"/>
          <p:cNvSpPr/>
          <p:nvPr/>
        </p:nvSpPr>
        <p:spPr>
          <a:xfrm>
            <a:off x="514350" y="857250"/>
            <a:ext cx="4509159" cy="210280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 name="TextBox 2"/>
          <p:cNvSpPr txBox="1"/>
          <p:nvPr/>
        </p:nvSpPr>
        <p:spPr>
          <a:xfrm>
            <a:off x="-85725" y="180975"/>
            <a:ext cx="4605596"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err="1">
                <a:solidFill>
                  <a:srgbClr val="0070C0"/>
                </a:solidFill>
              </a:rPr>
              <a:t>Werkkader</a:t>
            </a:r>
            <a:r>
              <a:rPr lang="en-US" sz="4000">
                <a:solidFill>
                  <a:srgbClr val="0070C0"/>
                </a:solidFill>
              </a:rPr>
              <a:t> L²INK</a:t>
            </a:r>
            <a:endParaRPr lang="en-US" sz="4000" err="1">
              <a:solidFill>
                <a:srgbClr val="0070C0"/>
              </a:solidFill>
            </a:endParaRPr>
          </a:p>
        </p:txBody>
      </p:sp>
      <p:sp>
        <p:nvSpPr>
          <p:cNvPr id="7" name="Rectangle: Rounded Corners 6"/>
          <p:cNvSpPr/>
          <p:nvPr/>
        </p:nvSpPr>
        <p:spPr>
          <a:xfrm>
            <a:off x="257175" y="4933950"/>
            <a:ext cx="50563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14475" y="503872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err="1"/>
              <a:t>Klimaat</a:t>
            </a:r>
          </a:p>
        </p:txBody>
      </p:sp>
      <p:sp>
        <p:nvSpPr>
          <p:cNvPr id="9" name="TextBox 8"/>
          <p:cNvSpPr txBox="1"/>
          <p:nvPr/>
        </p:nvSpPr>
        <p:spPr>
          <a:xfrm>
            <a:off x="1457325" y="3524250"/>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Kader</a:t>
            </a:r>
            <a:endParaRPr lang="en-US" sz="4000" err="1"/>
          </a:p>
        </p:txBody>
      </p:sp>
      <p:sp>
        <p:nvSpPr>
          <p:cNvPr id="10" name="TextBox 9"/>
          <p:cNvSpPr txBox="1"/>
          <p:nvPr/>
        </p:nvSpPr>
        <p:spPr>
          <a:xfrm>
            <a:off x="1400175" y="1828800"/>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err="1"/>
              <a:t>Methodiek</a:t>
            </a:r>
          </a:p>
        </p:txBody>
      </p:sp>
      <p:sp>
        <p:nvSpPr>
          <p:cNvPr id="11" name="Rectangle: Rounded Corners 10"/>
          <p:cNvSpPr/>
          <p:nvPr/>
        </p:nvSpPr>
        <p:spPr>
          <a:xfrm>
            <a:off x="7181850" y="4848225"/>
            <a:ext cx="1505609"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t>Verbondenheid</a:t>
            </a:r>
            <a:endParaRPr lang="en-US" sz="1400"/>
          </a:p>
        </p:txBody>
      </p:sp>
      <p:sp>
        <p:nvSpPr>
          <p:cNvPr id="12" name="Rectangle: Rounded Corners 11"/>
          <p:cNvSpPr/>
          <p:nvPr/>
        </p:nvSpPr>
        <p:spPr>
          <a:xfrm>
            <a:off x="7534275" y="3571875"/>
            <a:ext cx="1505609"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t>Competentie</a:t>
            </a:r>
          </a:p>
        </p:txBody>
      </p:sp>
      <p:sp>
        <p:nvSpPr>
          <p:cNvPr id="13" name="Rectangle: Rounded Corners 12"/>
          <p:cNvSpPr/>
          <p:nvPr/>
        </p:nvSpPr>
        <p:spPr>
          <a:xfrm>
            <a:off x="6686550" y="2381250"/>
            <a:ext cx="1505609"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t>Autonomie</a:t>
            </a:r>
          </a:p>
        </p:txBody>
      </p:sp>
      <p:pic>
        <p:nvPicPr>
          <p:cNvPr id="15" name="Picture 4" descr="Beeld: Thinkstock"/>
          <p:cNvPicPr>
            <a:picLocks noChangeAspect="1" noChangeArrowheads="1"/>
          </p:cNvPicPr>
          <p:nvPr/>
        </p:nvPicPr>
        <p:blipFill>
          <a:blip r:embed="rId3" cstate="print"/>
          <a:srcRect l="32715" t="8754" b="3308"/>
          <a:stretch>
            <a:fillRect/>
          </a:stretch>
        </p:blipFill>
        <p:spPr bwMode="auto">
          <a:xfrm>
            <a:off x="5381625" y="3192163"/>
            <a:ext cx="1278183" cy="1819575"/>
          </a:xfrm>
          <a:prstGeom prst="rect">
            <a:avLst/>
          </a:prstGeom>
          <a:noFill/>
        </p:spPr>
      </p:pic>
    </p:spTree>
    <p:extLst>
      <p:ext uri="{BB962C8B-B14F-4D97-AF65-F5344CB8AC3E}">
        <p14:creationId xmlns:p14="http://schemas.microsoft.com/office/powerpoint/2010/main" val="291500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1281" y="169706"/>
            <a:ext cx="8208912" cy="1143000"/>
          </a:xfrm>
        </p:spPr>
        <p:txBody>
          <a:bodyPr>
            <a:normAutofit/>
          </a:bodyPr>
          <a:lstStyle/>
          <a:p>
            <a:r>
              <a:rPr lang="nl-BE"/>
              <a:t>Participatiecontinuüm </a:t>
            </a:r>
            <a:r>
              <a:rPr lang="nl-BE" sz="3600"/>
              <a:t>(steunpunt leerlingenparticipatie)</a:t>
            </a:r>
          </a:p>
        </p:txBody>
      </p:sp>
      <p:pic>
        <p:nvPicPr>
          <p:cNvPr id="2" name="Afbeelding 1"/>
          <p:cNvPicPr>
            <a:picLocks noChangeAspect="1"/>
          </p:cNvPicPr>
          <p:nvPr/>
        </p:nvPicPr>
        <p:blipFill>
          <a:blip r:embed="rId3"/>
          <a:stretch>
            <a:fillRect/>
          </a:stretch>
        </p:blipFill>
        <p:spPr>
          <a:xfrm>
            <a:off x="221281" y="1417638"/>
            <a:ext cx="8701437" cy="5395600"/>
          </a:xfrm>
          <a:prstGeom prst="rect">
            <a:avLst/>
          </a:prstGeom>
        </p:spPr>
      </p:pic>
    </p:spTree>
    <p:extLst>
      <p:ext uri="{BB962C8B-B14F-4D97-AF65-F5344CB8AC3E}">
        <p14:creationId xmlns:p14="http://schemas.microsoft.com/office/powerpoint/2010/main" val="235308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a:t>6 patronen over hoe leraren luisteren naar en leren met hun leerlingen. </a:t>
            </a:r>
          </a:p>
          <a:p>
            <a:r>
              <a:rPr lang="nl-BE"/>
              <a:t>Patronen: niet enkel activiteiten in de klas, maar een samenspel van activiteiten op niveau van de klas, het team en de school als geheel.</a:t>
            </a:r>
          </a:p>
          <a:p>
            <a:endParaRPr lang="nl-BE"/>
          </a:p>
          <a:p>
            <a:endParaRPr lang="nl-BE"/>
          </a:p>
        </p:txBody>
      </p:sp>
      <p:sp>
        <p:nvSpPr>
          <p:cNvPr id="3" name="Titel 2"/>
          <p:cNvSpPr>
            <a:spLocks noGrp="1"/>
          </p:cNvSpPr>
          <p:nvPr>
            <p:ph type="title"/>
          </p:nvPr>
        </p:nvSpPr>
        <p:spPr/>
        <p:txBody>
          <a:bodyPr>
            <a:normAutofit/>
          </a:bodyPr>
          <a:lstStyle/>
          <a:p>
            <a:r>
              <a:rPr lang="nl-BE"/>
              <a:t>Participatiemodel: </a:t>
            </a:r>
            <a:r>
              <a:rPr lang="nl-BE" err="1"/>
              <a:t>Fielding</a:t>
            </a:r>
            <a:r>
              <a:rPr lang="nl-BE"/>
              <a:t> (2011)</a:t>
            </a:r>
          </a:p>
        </p:txBody>
      </p:sp>
    </p:spTree>
    <p:extLst>
      <p:ext uri="{BB962C8B-B14F-4D97-AF65-F5344CB8AC3E}">
        <p14:creationId xmlns:p14="http://schemas.microsoft.com/office/powerpoint/2010/main" val="167584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150170" y="0"/>
            <a:ext cx="7079430" cy="4391616"/>
          </a:xfrm>
          <a:prstGeom prst="rect">
            <a:avLst/>
          </a:prstGeom>
        </p:spPr>
      </p:pic>
      <p:sp>
        <p:nvSpPr>
          <p:cNvPr id="4" name="Gekromde PIJL-RECHTS 3"/>
          <p:cNvSpPr/>
          <p:nvPr/>
        </p:nvSpPr>
        <p:spPr>
          <a:xfrm>
            <a:off x="552091" y="3019244"/>
            <a:ext cx="1794294" cy="1673525"/>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a:solidFill>
                <a:schemeClr val="tx1"/>
              </a:solidFill>
            </a:endParaRPr>
          </a:p>
        </p:txBody>
      </p:sp>
      <p:pic>
        <p:nvPicPr>
          <p:cNvPr id="5" name="Afbeelding 4"/>
          <p:cNvPicPr>
            <a:picLocks noChangeAspect="1"/>
          </p:cNvPicPr>
          <p:nvPr/>
        </p:nvPicPr>
        <p:blipFill>
          <a:blip r:embed="rId4"/>
          <a:stretch>
            <a:fillRect/>
          </a:stretch>
        </p:blipFill>
        <p:spPr>
          <a:xfrm>
            <a:off x="2762250" y="3324286"/>
            <a:ext cx="3118335" cy="2481203"/>
          </a:xfrm>
          <a:prstGeom prst="rect">
            <a:avLst/>
          </a:prstGeom>
        </p:spPr>
      </p:pic>
    </p:spTree>
    <p:extLst>
      <p:ext uri="{BB962C8B-B14F-4D97-AF65-F5344CB8AC3E}">
        <p14:creationId xmlns:p14="http://schemas.microsoft.com/office/powerpoint/2010/main" val="290551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51520" y="3212976"/>
            <a:ext cx="8712968" cy="3498388"/>
          </a:xfrm>
          <a:prstGeom prst="rect">
            <a:avLst/>
          </a:prstGeom>
        </p:spPr>
      </p:pic>
      <p:sp>
        <p:nvSpPr>
          <p:cNvPr id="6" name="Rechthoekige toelichting 5"/>
          <p:cNvSpPr/>
          <p:nvPr/>
        </p:nvSpPr>
        <p:spPr>
          <a:xfrm>
            <a:off x="3120390" y="331470"/>
            <a:ext cx="5196026" cy="1873394"/>
          </a:xfrm>
          <a:prstGeom prst="wedgeRectCallout">
            <a:avLst>
              <a:gd name="adj1" fmla="val -66868"/>
              <a:gd name="adj2" fmla="val 17530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nl-BE" sz="3600">
                <a:solidFill>
                  <a:schemeClr val="tx1"/>
                </a:solidFill>
              </a:rPr>
              <a:t>Projectmedewerkers</a:t>
            </a:r>
          </a:p>
          <a:p>
            <a:pPr algn="ctr"/>
            <a:r>
              <a:rPr lang="nl-BE" sz="2400">
                <a:solidFill>
                  <a:schemeClr val="tx1"/>
                </a:solidFill>
              </a:rPr>
              <a:t>Koen </a:t>
            </a:r>
            <a:r>
              <a:rPr lang="nl-BE" sz="2400" err="1">
                <a:solidFill>
                  <a:schemeClr val="tx1"/>
                </a:solidFill>
              </a:rPr>
              <a:t>Defour</a:t>
            </a:r>
            <a:r>
              <a:rPr lang="nl-BE" sz="2400">
                <a:solidFill>
                  <a:schemeClr val="tx1"/>
                </a:solidFill>
              </a:rPr>
              <a:t>-  projectleider (PJK)</a:t>
            </a:r>
          </a:p>
          <a:p>
            <a:pPr algn="ctr"/>
            <a:r>
              <a:rPr lang="nl-BE" sz="2400" err="1">
                <a:solidFill>
                  <a:schemeClr val="tx1"/>
                </a:solidFill>
              </a:rPr>
              <a:t>Burhan</a:t>
            </a:r>
            <a:r>
              <a:rPr lang="nl-BE" sz="2400">
                <a:solidFill>
                  <a:schemeClr val="tx1"/>
                </a:solidFill>
              </a:rPr>
              <a:t> </a:t>
            </a:r>
            <a:r>
              <a:rPr lang="nl-BE" sz="2400" err="1">
                <a:solidFill>
                  <a:schemeClr val="tx1"/>
                </a:solidFill>
              </a:rPr>
              <a:t>Karanfil</a:t>
            </a:r>
            <a:r>
              <a:rPr lang="nl-BE" sz="2400">
                <a:solidFill>
                  <a:schemeClr val="tx1"/>
                </a:solidFill>
              </a:rPr>
              <a:t> (SOW)</a:t>
            </a:r>
          </a:p>
          <a:p>
            <a:pPr algn="ctr"/>
            <a:r>
              <a:rPr lang="nl-BE" sz="2400">
                <a:solidFill>
                  <a:schemeClr val="tx1"/>
                </a:solidFill>
              </a:rPr>
              <a:t>Vanessa Badisco (OSO)</a:t>
            </a:r>
          </a:p>
        </p:txBody>
      </p:sp>
      <p:sp>
        <p:nvSpPr>
          <p:cNvPr id="7" name="Staande oorkonde 6"/>
          <p:cNvSpPr/>
          <p:nvPr/>
        </p:nvSpPr>
        <p:spPr>
          <a:xfrm>
            <a:off x="5652120" y="2924944"/>
            <a:ext cx="1368152" cy="1512168"/>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1600"/>
              <a:t>An Raes</a:t>
            </a:r>
          </a:p>
          <a:p>
            <a:pPr algn="ctr"/>
            <a:r>
              <a:rPr lang="nl-BE" sz="1600"/>
              <a:t>Joke </a:t>
            </a:r>
            <a:r>
              <a:rPr lang="nl-BE" sz="1600" err="1"/>
              <a:t>Hurtekant</a:t>
            </a:r>
            <a:endParaRPr lang="nl-BE" sz="1600"/>
          </a:p>
        </p:txBody>
      </p:sp>
    </p:spTree>
    <p:extLst>
      <p:ext uri="{BB962C8B-B14F-4D97-AF65-F5344CB8AC3E}">
        <p14:creationId xmlns:p14="http://schemas.microsoft.com/office/powerpoint/2010/main" val="30143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138657" y="1469189"/>
            <a:ext cx="9421313" cy="3965452"/>
          </a:xfrm>
          <a:prstGeom prst="rect">
            <a:avLst/>
          </a:prstGeom>
        </p:spPr>
      </p:pic>
      <p:sp>
        <p:nvSpPr>
          <p:cNvPr id="3" name="Titel 2"/>
          <p:cNvSpPr>
            <a:spLocks noGrp="1"/>
          </p:cNvSpPr>
          <p:nvPr>
            <p:ph type="title"/>
          </p:nvPr>
        </p:nvSpPr>
        <p:spPr>
          <a:xfrm>
            <a:off x="139740" y="0"/>
            <a:ext cx="8208912" cy="1143000"/>
          </a:xfrm>
        </p:spPr>
        <p:txBody>
          <a:bodyPr>
            <a:normAutofit/>
          </a:bodyPr>
          <a:lstStyle/>
          <a:p>
            <a:r>
              <a:rPr lang="nl-BE"/>
              <a:t>Kwantitatief onderzoek</a:t>
            </a:r>
          </a:p>
        </p:txBody>
      </p:sp>
    </p:spTree>
    <p:extLst>
      <p:ext uri="{BB962C8B-B14F-4D97-AF65-F5344CB8AC3E}">
        <p14:creationId xmlns:p14="http://schemas.microsoft.com/office/powerpoint/2010/main" val="1605916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94690" y="1626755"/>
            <a:ext cx="8207375" cy="3397139"/>
          </a:xfrm>
          <a:prstGeom prst="rect">
            <a:avLst/>
          </a:prstGeom>
        </p:spPr>
      </p:pic>
      <p:pic>
        <p:nvPicPr>
          <p:cNvPr id="6" name="Afbeelding 5"/>
          <p:cNvPicPr>
            <a:picLocks noChangeAspect="1"/>
          </p:cNvPicPr>
          <p:nvPr/>
        </p:nvPicPr>
        <p:blipFill>
          <a:blip r:embed="rId3"/>
          <a:stretch>
            <a:fillRect/>
          </a:stretch>
        </p:blipFill>
        <p:spPr>
          <a:xfrm>
            <a:off x="596667" y="-125266"/>
            <a:ext cx="8547333" cy="1481456"/>
          </a:xfrm>
          <a:prstGeom prst="rect">
            <a:avLst/>
          </a:prstGeom>
        </p:spPr>
      </p:pic>
    </p:spTree>
    <p:extLst>
      <p:ext uri="{BB962C8B-B14F-4D97-AF65-F5344CB8AC3E}">
        <p14:creationId xmlns:p14="http://schemas.microsoft.com/office/powerpoint/2010/main" val="384762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68312" y="1477286"/>
            <a:ext cx="8207375" cy="3397139"/>
          </a:xfrm>
          <a:prstGeom prst="rect">
            <a:avLst/>
          </a:prstGeom>
        </p:spPr>
      </p:pic>
      <p:sp>
        <p:nvSpPr>
          <p:cNvPr id="3" name="Titel 2"/>
          <p:cNvSpPr>
            <a:spLocks noGrp="1"/>
          </p:cNvSpPr>
          <p:nvPr>
            <p:ph type="title"/>
          </p:nvPr>
        </p:nvSpPr>
        <p:spPr>
          <a:xfrm>
            <a:off x="468312" y="-235316"/>
            <a:ext cx="8208912" cy="1143000"/>
          </a:xfrm>
        </p:spPr>
        <p:txBody>
          <a:bodyPr/>
          <a:lstStyle/>
          <a:p>
            <a:r>
              <a:rPr lang="nl-BE"/>
              <a:t>Hypothesen in beeld</a:t>
            </a:r>
          </a:p>
        </p:txBody>
      </p:sp>
    </p:spTree>
    <p:extLst>
      <p:ext uri="{BB962C8B-B14F-4D97-AF65-F5344CB8AC3E}">
        <p14:creationId xmlns:p14="http://schemas.microsoft.com/office/powerpoint/2010/main" val="3632288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367201"/>
            <a:ext cx="8208912" cy="1143000"/>
          </a:xfrm>
        </p:spPr>
        <p:txBody>
          <a:bodyPr/>
          <a:lstStyle/>
          <a:p>
            <a:r>
              <a:rPr lang="nl-BE"/>
              <a:t>Online bevraging</a:t>
            </a:r>
          </a:p>
        </p:txBody>
      </p:sp>
      <p:graphicFrame>
        <p:nvGraphicFramePr>
          <p:cNvPr id="5" name="Tabel 4"/>
          <p:cNvGraphicFramePr>
            <a:graphicFrameLocks noGrp="1"/>
          </p:cNvGraphicFramePr>
          <p:nvPr>
            <p:extLst>
              <p:ext uri="{D42A27DB-BD31-4B8C-83A1-F6EECF244321}">
                <p14:modId xmlns:p14="http://schemas.microsoft.com/office/powerpoint/2010/main" val="988192169"/>
              </p:ext>
            </p:extLst>
          </p:nvPr>
        </p:nvGraphicFramePr>
        <p:xfrm>
          <a:off x="467544" y="898892"/>
          <a:ext cx="8208912" cy="5040240"/>
        </p:xfrm>
        <a:graphic>
          <a:graphicData uri="http://schemas.openxmlformats.org/drawingml/2006/table">
            <a:tbl>
              <a:tblPr firstRow="1" bandRow="1">
                <a:tableStyleId>{5C22544A-7EE6-4342-B048-85BDC9FD1C3A}</a:tableStyleId>
              </a:tblPr>
              <a:tblGrid>
                <a:gridCol w="1422802">
                  <a:extLst>
                    <a:ext uri="{9D8B030D-6E8A-4147-A177-3AD203B41FA5}">
                      <a16:colId xmlns:a16="http://schemas.microsoft.com/office/drawing/2014/main" val="1462933608"/>
                    </a:ext>
                  </a:extLst>
                </a:gridCol>
                <a:gridCol w="1626577">
                  <a:extLst>
                    <a:ext uri="{9D8B030D-6E8A-4147-A177-3AD203B41FA5}">
                      <a16:colId xmlns:a16="http://schemas.microsoft.com/office/drawing/2014/main" val="3367264188"/>
                    </a:ext>
                  </a:extLst>
                </a:gridCol>
                <a:gridCol w="1354015">
                  <a:extLst>
                    <a:ext uri="{9D8B030D-6E8A-4147-A177-3AD203B41FA5}">
                      <a16:colId xmlns:a16="http://schemas.microsoft.com/office/drawing/2014/main" val="3652649111"/>
                    </a:ext>
                  </a:extLst>
                </a:gridCol>
                <a:gridCol w="1406770">
                  <a:extLst>
                    <a:ext uri="{9D8B030D-6E8A-4147-A177-3AD203B41FA5}">
                      <a16:colId xmlns:a16="http://schemas.microsoft.com/office/drawing/2014/main" val="645632787"/>
                    </a:ext>
                  </a:extLst>
                </a:gridCol>
                <a:gridCol w="852854">
                  <a:extLst>
                    <a:ext uri="{9D8B030D-6E8A-4147-A177-3AD203B41FA5}">
                      <a16:colId xmlns:a16="http://schemas.microsoft.com/office/drawing/2014/main" val="2254656326"/>
                    </a:ext>
                  </a:extLst>
                </a:gridCol>
                <a:gridCol w="1545894">
                  <a:extLst>
                    <a:ext uri="{9D8B030D-6E8A-4147-A177-3AD203B41FA5}">
                      <a16:colId xmlns:a16="http://schemas.microsoft.com/office/drawing/2014/main" val="1511413587"/>
                    </a:ext>
                  </a:extLst>
                </a:gridCol>
              </a:tblGrid>
              <a:tr h="674240">
                <a:tc>
                  <a:txBody>
                    <a:bodyPr/>
                    <a:lstStyle/>
                    <a:p>
                      <a:pPr algn="ctr"/>
                      <a:r>
                        <a:rPr lang="nl-BE"/>
                        <a:t>Afhankelijke variabele</a:t>
                      </a:r>
                    </a:p>
                  </a:txBody>
                  <a:tcPr/>
                </a:tc>
                <a:tc>
                  <a:txBody>
                    <a:bodyPr/>
                    <a:lstStyle/>
                    <a:p>
                      <a:pPr algn="ctr"/>
                      <a:r>
                        <a:rPr lang="nl-BE"/>
                        <a:t>Vragenlijst</a:t>
                      </a:r>
                    </a:p>
                  </a:txBody>
                  <a:tcPr/>
                </a:tc>
                <a:tc>
                  <a:txBody>
                    <a:bodyPr/>
                    <a:lstStyle/>
                    <a:p>
                      <a:pPr algn="ctr"/>
                      <a:r>
                        <a:rPr lang="nl-BE"/>
                        <a:t>Zeker te bevragen</a:t>
                      </a:r>
                    </a:p>
                  </a:txBody>
                  <a:tcPr/>
                </a:tc>
                <a:tc>
                  <a:txBody>
                    <a:bodyPr/>
                    <a:lstStyle/>
                    <a:p>
                      <a:pPr algn="ctr"/>
                      <a:r>
                        <a:rPr lang="nl-BE"/>
                        <a:t>Optioneel (feedback!?)</a:t>
                      </a:r>
                    </a:p>
                  </a:txBody>
                  <a:tcPr/>
                </a:tc>
                <a:tc>
                  <a:txBody>
                    <a:bodyPr/>
                    <a:lstStyle/>
                    <a:p>
                      <a:pPr algn="ctr"/>
                      <a:r>
                        <a:rPr lang="nl-BE"/>
                        <a:t>Schaal</a:t>
                      </a:r>
                    </a:p>
                  </a:txBody>
                  <a:tcPr/>
                </a:tc>
                <a:tc>
                  <a:txBody>
                    <a:bodyPr/>
                    <a:lstStyle/>
                    <a:p>
                      <a:pPr algn="ctr"/>
                      <a:r>
                        <a:rPr lang="nl-BE"/>
                        <a:t>Vragen</a:t>
                      </a:r>
                    </a:p>
                  </a:txBody>
                  <a:tcPr/>
                </a:tc>
                <a:extLst>
                  <a:ext uri="{0D108BD9-81ED-4DB2-BD59-A6C34878D82A}">
                    <a16:rowId xmlns:a16="http://schemas.microsoft.com/office/drawing/2014/main" val="163584202"/>
                  </a:ext>
                </a:extLst>
              </a:tr>
              <a:tr h="674240">
                <a:tc>
                  <a:txBody>
                    <a:bodyPr/>
                    <a:lstStyle/>
                    <a:p>
                      <a:pPr algn="ctr"/>
                      <a:r>
                        <a:rPr lang="nl-BE"/>
                        <a:t>Welbevinden</a:t>
                      </a:r>
                    </a:p>
                  </a:txBody>
                  <a:tcPr/>
                </a:tc>
                <a:tc>
                  <a:txBody>
                    <a:bodyPr/>
                    <a:lstStyle/>
                    <a:p>
                      <a:pPr algn="ctr"/>
                      <a:r>
                        <a:rPr lang="nl-BE"/>
                        <a:t>Onderwijs</a:t>
                      </a:r>
                    </a:p>
                    <a:p>
                      <a:pPr algn="ctr"/>
                      <a:r>
                        <a:rPr lang="nl-BE"/>
                        <a:t>Inspectie</a:t>
                      </a:r>
                    </a:p>
                  </a:txBody>
                  <a:tcPr/>
                </a:tc>
                <a:tc>
                  <a:txBody>
                    <a:bodyPr/>
                    <a:lstStyle/>
                    <a:p>
                      <a:pPr algn="ctr"/>
                      <a:r>
                        <a:rPr lang="nl-BE"/>
                        <a:t>Vraag</a:t>
                      </a:r>
                      <a:r>
                        <a:rPr lang="nl-BE" baseline="0"/>
                        <a:t> 21-28</a:t>
                      </a:r>
                    </a:p>
                    <a:p>
                      <a:pPr algn="ctr"/>
                      <a:r>
                        <a:rPr lang="nl-BE" baseline="0"/>
                        <a:t>(</a:t>
                      </a:r>
                      <a:r>
                        <a:rPr lang="nl-BE" baseline="0">
                          <a:solidFill>
                            <a:srgbClr val="FF0000"/>
                          </a:solidFill>
                        </a:rPr>
                        <a:t>8 vragen</a:t>
                      </a:r>
                      <a:r>
                        <a:rPr lang="nl-BE" baseline="0"/>
                        <a:t>)</a:t>
                      </a:r>
                      <a:endParaRPr lang="nl-BE"/>
                    </a:p>
                  </a:txBody>
                  <a:tcPr/>
                </a:tc>
                <a:tc>
                  <a:txBody>
                    <a:bodyPr/>
                    <a:lstStyle/>
                    <a:p>
                      <a:pPr algn="ctr"/>
                      <a:r>
                        <a:rPr lang="nl-BE"/>
                        <a:t>Vraag</a:t>
                      </a:r>
                      <a:r>
                        <a:rPr lang="nl-BE" baseline="0"/>
                        <a:t> 1-20</a:t>
                      </a:r>
                    </a:p>
                  </a:txBody>
                  <a:tcPr/>
                </a:tc>
                <a:tc>
                  <a:txBody>
                    <a:bodyPr/>
                    <a:lstStyle/>
                    <a:p>
                      <a:pPr algn="ctr"/>
                      <a:r>
                        <a:rPr lang="nl-BE"/>
                        <a:t>1-4</a:t>
                      </a:r>
                    </a:p>
                  </a:txBody>
                  <a:tcPr/>
                </a:tc>
                <a:tc>
                  <a:txBody>
                    <a:bodyPr/>
                    <a:lstStyle/>
                    <a:p>
                      <a:pPr algn="ctr"/>
                      <a:r>
                        <a:rPr lang="nl-BE"/>
                        <a:t>Algemene tevredenheid?</a:t>
                      </a:r>
                      <a:endParaRPr lang="nl-BE" baseline="0"/>
                    </a:p>
                    <a:p>
                      <a:pPr algn="ctr"/>
                      <a:r>
                        <a:rPr lang="nl-BE" baseline="0"/>
                        <a:t>Formulering?</a:t>
                      </a:r>
                    </a:p>
                    <a:p>
                      <a:pPr algn="ctr"/>
                      <a:r>
                        <a:rPr lang="nl-BE" baseline="0"/>
                        <a:t>Schaal?</a:t>
                      </a:r>
                      <a:endParaRPr lang="nl-BE"/>
                    </a:p>
                  </a:txBody>
                  <a:tcPr/>
                </a:tc>
                <a:extLst>
                  <a:ext uri="{0D108BD9-81ED-4DB2-BD59-A6C34878D82A}">
                    <a16:rowId xmlns:a16="http://schemas.microsoft.com/office/drawing/2014/main" val="2648380999"/>
                  </a:ext>
                </a:extLst>
              </a:tr>
              <a:tr h="674240">
                <a:tc>
                  <a:txBody>
                    <a:bodyPr/>
                    <a:lstStyle/>
                    <a:p>
                      <a:pPr algn="ctr"/>
                      <a:r>
                        <a:rPr lang="nl-BE"/>
                        <a:t>Intrinsieke</a:t>
                      </a:r>
                      <a:r>
                        <a:rPr lang="nl-BE" baseline="0"/>
                        <a:t> motivatie</a:t>
                      </a:r>
                      <a:endParaRPr lang="nl-BE"/>
                    </a:p>
                  </a:txBody>
                  <a:tcPr/>
                </a:tc>
                <a:tc>
                  <a:txBody>
                    <a:bodyPr/>
                    <a:lstStyle/>
                    <a:p>
                      <a:pPr algn="ctr"/>
                      <a:r>
                        <a:rPr lang="nl-BE"/>
                        <a:t>Zelfregulatie</a:t>
                      </a:r>
                    </a:p>
                    <a:p>
                      <a:pPr algn="ctr"/>
                      <a:r>
                        <a:rPr lang="nl-BE"/>
                        <a:t>(</a:t>
                      </a:r>
                      <a:r>
                        <a:rPr lang="nl-BE" err="1"/>
                        <a:t>Vansteenkiste</a:t>
                      </a:r>
                      <a:r>
                        <a:rPr lang="nl-BE"/>
                        <a:t>)</a:t>
                      </a:r>
                    </a:p>
                  </a:txBody>
                  <a:tcPr/>
                </a:tc>
                <a:tc>
                  <a:txBody>
                    <a:bodyPr/>
                    <a:lstStyle/>
                    <a:p>
                      <a:pPr algn="ctr"/>
                      <a:r>
                        <a:rPr lang="nl-BE">
                          <a:solidFill>
                            <a:srgbClr val="FF0000"/>
                          </a:solidFill>
                        </a:rPr>
                        <a:t>20 vragen</a:t>
                      </a:r>
                    </a:p>
                  </a:txBody>
                  <a:tcPr/>
                </a:tc>
                <a:tc>
                  <a:txBody>
                    <a:bodyPr/>
                    <a:lstStyle/>
                    <a:p>
                      <a:pPr algn="ctr"/>
                      <a:r>
                        <a:rPr lang="nl-BE"/>
                        <a:t>4 extra</a:t>
                      </a:r>
                      <a:r>
                        <a:rPr lang="nl-BE" baseline="0"/>
                        <a:t> </a:t>
                      </a:r>
                      <a:r>
                        <a:rPr lang="nl-BE" baseline="0" err="1"/>
                        <a:t>mbt</a:t>
                      </a:r>
                      <a:r>
                        <a:rPr lang="nl-BE" baseline="0"/>
                        <a:t> verzet</a:t>
                      </a:r>
                      <a:endParaRPr lang="nl-BE"/>
                    </a:p>
                  </a:txBody>
                  <a:tcPr/>
                </a:tc>
                <a:tc>
                  <a:txBody>
                    <a:bodyPr/>
                    <a:lstStyle/>
                    <a:p>
                      <a:pPr algn="ctr"/>
                      <a:r>
                        <a:rPr lang="nl-BE"/>
                        <a:t>1-5</a:t>
                      </a:r>
                    </a:p>
                  </a:txBody>
                  <a:tcPr/>
                </a:tc>
                <a:tc>
                  <a:txBody>
                    <a:bodyPr/>
                    <a:lstStyle/>
                    <a:p>
                      <a:pPr algn="ctr"/>
                      <a:r>
                        <a:rPr lang="nl-BE"/>
                        <a:t>Aantal vragen?</a:t>
                      </a:r>
                    </a:p>
                  </a:txBody>
                  <a:tcPr/>
                </a:tc>
                <a:extLst>
                  <a:ext uri="{0D108BD9-81ED-4DB2-BD59-A6C34878D82A}">
                    <a16:rowId xmlns:a16="http://schemas.microsoft.com/office/drawing/2014/main" val="874012829"/>
                  </a:ext>
                </a:extLst>
              </a:tr>
              <a:tr h="674240">
                <a:tc>
                  <a:txBody>
                    <a:bodyPr/>
                    <a:lstStyle/>
                    <a:p>
                      <a:pPr algn="ctr"/>
                      <a:r>
                        <a:rPr lang="nl-BE"/>
                        <a:t>Ervaren</a:t>
                      </a:r>
                      <a:r>
                        <a:rPr lang="nl-BE" baseline="0"/>
                        <a:t> mate van inspraak</a:t>
                      </a:r>
                      <a:endParaRPr lang="nl-BE"/>
                    </a:p>
                  </a:txBody>
                  <a:tcPr/>
                </a:tc>
                <a:tc>
                  <a:txBody>
                    <a:bodyPr/>
                    <a:lstStyle/>
                    <a:p>
                      <a:pPr algn="ctr"/>
                      <a:r>
                        <a:rPr lang="nl-BE"/>
                        <a:t>IPSE (</a:t>
                      </a:r>
                      <a:r>
                        <a:rPr lang="nl-BE" err="1"/>
                        <a:t>Wierstra</a:t>
                      </a:r>
                      <a:r>
                        <a:rPr lang="nl-BE"/>
                        <a:t>)</a:t>
                      </a:r>
                    </a:p>
                  </a:txBody>
                  <a:tcPr/>
                </a:tc>
                <a:tc>
                  <a:txBody>
                    <a:bodyPr/>
                    <a:lstStyle/>
                    <a:p>
                      <a:pPr algn="ctr"/>
                      <a:r>
                        <a:rPr lang="nl-BE" baseline="0"/>
                        <a:t>Specifiek inspraak </a:t>
                      </a:r>
                    </a:p>
                    <a:p>
                      <a:pPr algn="ctr"/>
                      <a:r>
                        <a:rPr lang="nl-BE" baseline="0"/>
                        <a:t>(</a:t>
                      </a:r>
                      <a:r>
                        <a:rPr lang="nl-BE" baseline="0">
                          <a:solidFill>
                            <a:srgbClr val="FF0000"/>
                          </a:solidFill>
                        </a:rPr>
                        <a:t>4-6 vragen</a:t>
                      </a:r>
                      <a:r>
                        <a:rPr lang="nl-BE" baseline="0"/>
                        <a:t>)</a:t>
                      </a:r>
                    </a:p>
                  </a:txBody>
                  <a:tcPr/>
                </a:tc>
                <a:tc>
                  <a:txBody>
                    <a:bodyPr/>
                    <a:lstStyle/>
                    <a:p>
                      <a:pPr algn="ctr"/>
                      <a:r>
                        <a:rPr lang="nl-BE"/>
                        <a:t>De rest van de vragen?</a:t>
                      </a:r>
                    </a:p>
                  </a:txBody>
                  <a:tcPr/>
                </a:tc>
                <a:tc>
                  <a:txBody>
                    <a:bodyPr/>
                    <a:lstStyle/>
                    <a:p>
                      <a:pPr algn="ctr"/>
                      <a:r>
                        <a:rPr lang="nl-BE"/>
                        <a:t>1-7</a:t>
                      </a:r>
                    </a:p>
                  </a:txBody>
                  <a:tcPr/>
                </a:tc>
                <a:tc>
                  <a:txBody>
                    <a:bodyPr/>
                    <a:lstStyle/>
                    <a:p>
                      <a:pPr algn="ctr"/>
                      <a:r>
                        <a:rPr lang="nl-BE"/>
                        <a:t>Selecteren?</a:t>
                      </a:r>
                    </a:p>
                    <a:p>
                      <a:pPr algn="ctr"/>
                      <a:r>
                        <a:rPr lang="nl-BE"/>
                        <a:t>Betere</a:t>
                      </a:r>
                      <a:r>
                        <a:rPr lang="nl-BE" baseline="0"/>
                        <a:t> vragenlijst?</a:t>
                      </a:r>
                      <a:endParaRPr lang="nl-BE"/>
                    </a:p>
                  </a:txBody>
                  <a:tcPr/>
                </a:tc>
                <a:extLst>
                  <a:ext uri="{0D108BD9-81ED-4DB2-BD59-A6C34878D82A}">
                    <a16:rowId xmlns:a16="http://schemas.microsoft.com/office/drawing/2014/main" val="832617061"/>
                  </a:ext>
                </a:extLst>
              </a:tr>
              <a:tr h="674240">
                <a:tc>
                  <a:txBody>
                    <a:bodyPr/>
                    <a:lstStyle/>
                    <a:p>
                      <a:pPr algn="ctr"/>
                      <a:r>
                        <a:rPr lang="nl-BE"/>
                        <a:t>Leerkracht</a:t>
                      </a:r>
                    </a:p>
                    <a:p>
                      <a:pPr algn="ctr"/>
                      <a:r>
                        <a:rPr lang="nl-BE"/>
                        <a:t>gedrag</a:t>
                      </a:r>
                    </a:p>
                  </a:txBody>
                  <a:tcPr/>
                </a:tc>
                <a:tc>
                  <a:txBody>
                    <a:bodyPr/>
                    <a:lstStyle/>
                    <a:p>
                      <a:pPr algn="ctr"/>
                      <a:r>
                        <a:rPr lang="nl-BE"/>
                        <a:t>SIS (</a:t>
                      </a:r>
                      <a:r>
                        <a:rPr lang="nl-BE" err="1"/>
                        <a:t>Vansteenkiste</a:t>
                      </a:r>
                      <a:r>
                        <a:rPr lang="nl-BE"/>
                        <a:t>)</a:t>
                      </a:r>
                    </a:p>
                  </a:txBody>
                  <a:tcPr/>
                </a:tc>
                <a:tc>
                  <a:txBody>
                    <a:bodyPr/>
                    <a:lstStyle/>
                    <a:p>
                      <a:pPr algn="ctr"/>
                      <a:endParaRPr lang="nl-BE"/>
                    </a:p>
                  </a:txBody>
                  <a:tcPr/>
                </a:tc>
                <a:tc>
                  <a:txBody>
                    <a:bodyPr/>
                    <a:lstStyle/>
                    <a:p>
                      <a:pPr algn="ctr"/>
                      <a:r>
                        <a:rPr lang="nl-BE"/>
                        <a:t>12</a:t>
                      </a:r>
                      <a:r>
                        <a:rPr lang="nl-BE" baseline="0"/>
                        <a:t> situaties: te beperken</a:t>
                      </a:r>
                      <a:endParaRPr lang="nl-BE"/>
                    </a:p>
                  </a:txBody>
                  <a:tcPr/>
                </a:tc>
                <a:tc>
                  <a:txBody>
                    <a:bodyPr/>
                    <a:lstStyle/>
                    <a:p>
                      <a:pPr algn="ctr"/>
                      <a:r>
                        <a:rPr lang="nl-BE"/>
                        <a:t>1-7</a:t>
                      </a:r>
                    </a:p>
                  </a:txBody>
                  <a:tcPr/>
                </a:tc>
                <a:tc>
                  <a:txBody>
                    <a:bodyPr/>
                    <a:lstStyle/>
                    <a:p>
                      <a:pPr algn="ctr"/>
                      <a:r>
                        <a:rPr lang="nl-BE"/>
                        <a:t>Zelftest </a:t>
                      </a:r>
                      <a:r>
                        <a:rPr lang="nl-BE" err="1"/>
                        <a:t>lrkr</a:t>
                      </a:r>
                      <a:r>
                        <a:rPr lang="nl-BE"/>
                        <a:t> te vertalen voor</a:t>
                      </a:r>
                      <a:r>
                        <a:rPr lang="nl-BE" baseline="0"/>
                        <a:t> </a:t>
                      </a:r>
                      <a:r>
                        <a:rPr lang="nl-BE" baseline="0" err="1"/>
                        <a:t>lln</a:t>
                      </a:r>
                      <a:r>
                        <a:rPr lang="nl-BE" baseline="0"/>
                        <a:t>?</a:t>
                      </a:r>
                      <a:endParaRPr lang="nl-BE"/>
                    </a:p>
                  </a:txBody>
                  <a:tcPr/>
                </a:tc>
                <a:extLst>
                  <a:ext uri="{0D108BD9-81ED-4DB2-BD59-A6C34878D82A}">
                    <a16:rowId xmlns:a16="http://schemas.microsoft.com/office/drawing/2014/main" val="1422714035"/>
                  </a:ext>
                </a:extLst>
              </a:tr>
              <a:tr h="674240">
                <a:tc>
                  <a:txBody>
                    <a:bodyPr/>
                    <a:lstStyle/>
                    <a:p>
                      <a:pPr algn="ctr"/>
                      <a:r>
                        <a:rPr lang="nl-BE" err="1"/>
                        <a:t>Cofounders</a:t>
                      </a:r>
                      <a:endParaRPr lang="nl-BE"/>
                    </a:p>
                  </a:txBody>
                  <a:tcPr/>
                </a:tc>
                <a:tc>
                  <a:txBody>
                    <a:bodyPr/>
                    <a:lstStyle/>
                    <a:p>
                      <a:pPr algn="ctr"/>
                      <a:r>
                        <a:rPr lang="nl-BE"/>
                        <a:t>Zelf te stellen</a:t>
                      </a:r>
                    </a:p>
                  </a:txBody>
                  <a:tcPr/>
                </a:tc>
                <a:tc>
                  <a:txBody>
                    <a:bodyPr/>
                    <a:lstStyle/>
                    <a:p>
                      <a:pPr algn="ctr"/>
                      <a:r>
                        <a:rPr lang="nl-BE">
                          <a:solidFill>
                            <a:srgbClr val="FF0000"/>
                          </a:solidFill>
                        </a:rPr>
                        <a:t>2 à 3 vragen</a:t>
                      </a:r>
                    </a:p>
                  </a:txBody>
                  <a:tcPr/>
                </a:tc>
                <a:tc>
                  <a:txBody>
                    <a:bodyPr/>
                    <a:lstStyle/>
                    <a:p>
                      <a:pPr algn="ctr"/>
                      <a:endParaRPr lang="nl-BE"/>
                    </a:p>
                  </a:txBody>
                  <a:tcPr/>
                </a:tc>
                <a:tc>
                  <a:txBody>
                    <a:bodyPr/>
                    <a:lstStyle/>
                    <a:p>
                      <a:pPr algn="ctr"/>
                      <a:endParaRPr lang="nl-BE"/>
                    </a:p>
                  </a:txBody>
                  <a:tcPr/>
                </a:tc>
                <a:tc>
                  <a:txBody>
                    <a:bodyPr/>
                    <a:lstStyle/>
                    <a:p>
                      <a:pPr algn="ctr"/>
                      <a:endParaRPr lang="nl-BE"/>
                    </a:p>
                  </a:txBody>
                  <a:tcPr/>
                </a:tc>
                <a:extLst>
                  <a:ext uri="{0D108BD9-81ED-4DB2-BD59-A6C34878D82A}">
                    <a16:rowId xmlns:a16="http://schemas.microsoft.com/office/drawing/2014/main" val="2503527150"/>
                  </a:ext>
                </a:extLst>
              </a:tr>
            </a:tbl>
          </a:graphicData>
        </a:graphic>
      </p:graphicFrame>
    </p:spTree>
    <p:extLst>
      <p:ext uri="{BB962C8B-B14F-4D97-AF65-F5344CB8AC3E}">
        <p14:creationId xmlns:p14="http://schemas.microsoft.com/office/powerpoint/2010/main" val="2015688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112224"/>
            <a:ext cx="8208912" cy="1143000"/>
          </a:xfrm>
        </p:spPr>
        <p:txBody>
          <a:bodyPr>
            <a:normAutofit/>
          </a:bodyPr>
          <a:lstStyle/>
          <a:p>
            <a:r>
              <a:rPr lang="nl-BE"/>
              <a:t>Kwalitatief onderzoek</a:t>
            </a:r>
          </a:p>
        </p:txBody>
      </p:sp>
      <p:sp>
        <p:nvSpPr>
          <p:cNvPr id="13" name="Afgeronde rechthoek 12"/>
          <p:cNvSpPr/>
          <p:nvPr/>
        </p:nvSpPr>
        <p:spPr>
          <a:xfrm>
            <a:off x="467544" y="1283827"/>
            <a:ext cx="3198848" cy="23827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703385" y="1459523"/>
            <a:ext cx="2857500" cy="2031325"/>
          </a:xfrm>
          <a:prstGeom prst="rect">
            <a:avLst/>
          </a:prstGeom>
          <a:noFill/>
        </p:spPr>
        <p:txBody>
          <a:bodyPr wrap="square" rtlCol="0">
            <a:spAutoFit/>
          </a:bodyPr>
          <a:lstStyle/>
          <a:p>
            <a:r>
              <a:rPr lang="nl-BE"/>
              <a:t>1</a:t>
            </a:r>
            <a:r>
              <a:rPr lang="nl-BE" baseline="30000"/>
              <a:t>ste</a:t>
            </a:r>
            <a:r>
              <a:rPr lang="nl-BE"/>
              <a:t> &amp; 2</a:t>
            </a:r>
            <a:r>
              <a:rPr lang="nl-BE" baseline="30000"/>
              <a:t>de</a:t>
            </a:r>
            <a:r>
              <a:rPr lang="nl-BE"/>
              <a:t> fase:</a:t>
            </a:r>
          </a:p>
          <a:p>
            <a:pPr marL="285750" indent="-285750">
              <a:buFont typeface="Arial" panose="020B0604020202020204" pitchFamily="34" charset="0"/>
              <a:buChar char="•"/>
            </a:pPr>
            <a:r>
              <a:rPr lang="nl-BE"/>
              <a:t>Klankbordgroepen</a:t>
            </a:r>
          </a:p>
          <a:p>
            <a:pPr marL="285750" indent="-285750">
              <a:buFont typeface="Arial" panose="020B0604020202020204" pitchFamily="34" charset="0"/>
              <a:buChar char="•"/>
            </a:pPr>
            <a:r>
              <a:rPr lang="nl-BE" err="1"/>
              <a:t>Semi-gestructureerde</a:t>
            </a:r>
            <a:r>
              <a:rPr lang="nl-BE"/>
              <a:t> interviews leerkrachten</a:t>
            </a:r>
          </a:p>
          <a:p>
            <a:pPr marL="285750" indent="-285750">
              <a:buFont typeface="Arial" panose="020B0604020202020204" pitchFamily="34" charset="0"/>
              <a:buChar char="•"/>
            </a:pPr>
            <a:r>
              <a:rPr lang="nl-BE"/>
              <a:t>Onlinebevraging leerlingen</a:t>
            </a:r>
          </a:p>
          <a:p>
            <a:pPr marL="285750" indent="-285750">
              <a:buFont typeface="Arial" panose="020B0604020202020204" pitchFamily="34" charset="0"/>
              <a:buChar char="•"/>
            </a:pPr>
            <a:r>
              <a:rPr lang="nl-BE"/>
              <a:t>Verkennend gesprek </a:t>
            </a:r>
            <a:r>
              <a:rPr lang="nl-BE" err="1"/>
              <a:t>lrkr</a:t>
            </a:r>
            <a:endParaRPr lang="nl-BE"/>
          </a:p>
        </p:txBody>
      </p:sp>
      <p:sp>
        <p:nvSpPr>
          <p:cNvPr id="15" name="Afgeronde rechthoek 14"/>
          <p:cNvSpPr/>
          <p:nvPr/>
        </p:nvSpPr>
        <p:spPr>
          <a:xfrm>
            <a:off x="3666392" y="3490848"/>
            <a:ext cx="3198848" cy="238271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vak 15"/>
          <p:cNvSpPr txBox="1"/>
          <p:nvPr/>
        </p:nvSpPr>
        <p:spPr>
          <a:xfrm>
            <a:off x="3771899" y="3631525"/>
            <a:ext cx="2987834" cy="2031325"/>
          </a:xfrm>
          <a:prstGeom prst="rect">
            <a:avLst/>
          </a:prstGeom>
          <a:noFill/>
        </p:spPr>
        <p:txBody>
          <a:bodyPr wrap="square" rtlCol="0">
            <a:spAutoFit/>
          </a:bodyPr>
          <a:lstStyle/>
          <a:p>
            <a:r>
              <a:rPr lang="nl-BE"/>
              <a:t>Experiment:</a:t>
            </a:r>
          </a:p>
          <a:p>
            <a:pPr marL="285750" indent="-285750">
              <a:buFont typeface="Arial" panose="020B0604020202020204" pitchFamily="34" charset="0"/>
              <a:buChar char="•"/>
            </a:pPr>
            <a:r>
              <a:rPr lang="nl-BE" err="1"/>
              <a:t>Semi-gestructureerde</a:t>
            </a:r>
            <a:r>
              <a:rPr lang="nl-BE"/>
              <a:t> interviews</a:t>
            </a:r>
          </a:p>
          <a:p>
            <a:pPr marL="285750" indent="-285750">
              <a:buFont typeface="Arial" panose="020B0604020202020204" pitchFamily="34" charset="0"/>
              <a:buChar char="•"/>
            </a:pPr>
            <a:r>
              <a:rPr lang="nl-BE"/>
              <a:t>Onlinedagboek &amp; </a:t>
            </a:r>
            <a:r>
              <a:rPr lang="nl-BE" err="1"/>
              <a:t>coachingsgesprekken</a:t>
            </a:r>
            <a:endParaRPr lang="nl-BE"/>
          </a:p>
          <a:p>
            <a:pPr marL="285750" indent="-285750">
              <a:buFont typeface="Arial" panose="020B0604020202020204" pitchFamily="34" charset="0"/>
              <a:buChar char="•"/>
            </a:pPr>
            <a:r>
              <a:rPr lang="nl-BE"/>
              <a:t>Interviews met alle leerlingen (uit experiment)</a:t>
            </a:r>
          </a:p>
        </p:txBody>
      </p:sp>
      <p:sp>
        <p:nvSpPr>
          <p:cNvPr id="17" name="Afgeronde rechthoek 16"/>
          <p:cNvSpPr/>
          <p:nvPr/>
        </p:nvSpPr>
        <p:spPr>
          <a:xfrm>
            <a:off x="5442438" y="897418"/>
            <a:ext cx="3469859" cy="2382716"/>
          </a:xfrm>
          <a:prstGeom prst="roundRect">
            <a:avLst/>
          </a:prstGeom>
          <a:noFill/>
          <a:ln>
            <a:solidFill>
              <a:srgbClr val="F6B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ekstvak 17"/>
          <p:cNvSpPr txBox="1"/>
          <p:nvPr/>
        </p:nvSpPr>
        <p:spPr>
          <a:xfrm>
            <a:off x="5512778" y="1073113"/>
            <a:ext cx="3399519" cy="2031325"/>
          </a:xfrm>
          <a:prstGeom prst="rect">
            <a:avLst/>
          </a:prstGeom>
          <a:noFill/>
        </p:spPr>
        <p:txBody>
          <a:bodyPr wrap="square" rtlCol="0">
            <a:spAutoFit/>
          </a:bodyPr>
          <a:lstStyle/>
          <a:p>
            <a:r>
              <a:rPr lang="nl-BE"/>
              <a:t>Eindfase:</a:t>
            </a:r>
          </a:p>
          <a:p>
            <a:pPr marL="285750" indent="-285750">
              <a:buFont typeface="Arial" panose="020B0604020202020204" pitchFamily="34" charset="0"/>
              <a:buChar char="•"/>
            </a:pPr>
            <a:r>
              <a:rPr lang="nl-BE" err="1"/>
              <a:t>Semi-gestructureerde</a:t>
            </a:r>
            <a:r>
              <a:rPr lang="nl-BE"/>
              <a:t> interviews</a:t>
            </a:r>
          </a:p>
          <a:p>
            <a:pPr marL="285750" indent="-285750">
              <a:buFont typeface="Arial" panose="020B0604020202020204" pitchFamily="34" charset="0"/>
              <a:buChar char="•"/>
            </a:pPr>
            <a:r>
              <a:rPr lang="nl-BE"/>
              <a:t>Focusgroepen met leerlingen</a:t>
            </a:r>
          </a:p>
          <a:p>
            <a:pPr marL="285750" indent="-285750">
              <a:buFont typeface="Arial" panose="020B0604020202020204" pitchFamily="34" charset="0"/>
              <a:buChar char="•"/>
            </a:pPr>
            <a:r>
              <a:rPr lang="nl-BE"/>
              <a:t>Online bevraging</a:t>
            </a:r>
          </a:p>
          <a:p>
            <a:pPr marL="285750" indent="-285750">
              <a:buFont typeface="Arial" panose="020B0604020202020204" pitchFamily="34" charset="0"/>
              <a:buChar char="•"/>
            </a:pPr>
            <a:r>
              <a:rPr lang="nl-BE"/>
              <a:t>Analyse van onlinedagboeken</a:t>
            </a:r>
          </a:p>
          <a:p>
            <a:pPr marL="285750" indent="-285750">
              <a:buFont typeface="Arial" panose="020B0604020202020204" pitchFamily="34" charset="0"/>
              <a:buChar char="•"/>
            </a:pPr>
            <a:endParaRPr lang="nl-BE"/>
          </a:p>
        </p:txBody>
      </p:sp>
      <p:sp>
        <p:nvSpPr>
          <p:cNvPr id="21" name="Gebogen pijl-omhoog 20"/>
          <p:cNvSpPr/>
          <p:nvPr/>
        </p:nvSpPr>
        <p:spPr>
          <a:xfrm rot="5400000">
            <a:off x="2162908" y="3886201"/>
            <a:ext cx="1257300" cy="1169377"/>
          </a:xfrm>
          <a:prstGeom prst="bentUp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Gebogen pijl-omhoog 21"/>
          <p:cNvSpPr/>
          <p:nvPr/>
        </p:nvSpPr>
        <p:spPr>
          <a:xfrm>
            <a:off x="7168577" y="3728090"/>
            <a:ext cx="1257300" cy="1169377"/>
          </a:xfrm>
          <a:prstGeom prst="bentUp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61743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114300" y="2771248"/>
            <a:ext cx="3053109" cy="3053109"/>
          </a:xfrm>
        </p:spPr>
      </p:pic>
      <p:sp>
        <p:nvSpPr>
          <p:cNvPr id="3" name="Titel 2"/>
          <p:cNvSpPr>
            <a:spLocks noGrp="1"/>
          </p:cNvSpPr>
          <p:nvPr>
            <p:ph type="title"/>
          </p:nvPr>
        </p:nvSpPr>
        <p:spPr>
          <a:xfrm>
            <a:off x="307524" y="108714"/>
            <a:ext cx="8208912" cy="1143000"/>
          </a:xfrm>
        </p:spPr>
        <p:txBody>
          <a:bodyPr/>
          <a:lstStyle/>
          <a:p>
            <a:r>
              <a:rPr lang="nl-BE"/>
              <a:t>4. Tafelronde</a:t>
            </a:r>
          </a:p>
        </p:txBody>
      </p:sp>
      <p:sp>
        <p:nvSpPr>
          <p:cNvPr id="5" name="Tekstvak 4"/>
          <p:cNvSpPr txBox="1"/>
          <p:nvPr/>
        </p:nvSpPr>
        <p:spPr>
          <a:xfrm>
            <a:off x="468863" y="3463746"/>
            <a:ext cx="2983230" cy="954107"/>
          </a:xfrm>
          <a:prstGeom prst="rect">
            <a:avLst/>
          </a:prstGeom>
          <a:noFill/>
        </p:spPr>
        <p:txBody>
          <a:bodyPr wrap="square" rtlCol="0" anchor="t">
            <a:spAutoFit/>
          </a:bodyPr>
          <a:lstStyle/>
          <a:p>
            <a:r>
              <a:rPr lang="nl-BE" sz="2800"/>
              <a:t>Sterkte/ zwakte analyse</a:t>
            </a:r>
          </a:p>
        </p:txBody>
      </p:sp>
      <p:pic>
        <p:nvPicPr>
          <p:cNvPr id="6" name="Afbeelding 5"/>
          <p:cNvPicPr>
            <a:picLocks noChangeAspect="1"/>
          </p:cNvPicPr>
          <p:nvPr/>
        </p:nvPicPr>
        <p:blipFill>
          <a:blip r:embed="rId4">
            <a:duotone>
              <a:prstClr val="black"/>
              <a:srgbClr val="F4B606">
                <a:tint val="45000"/>
                <a:satMod val="400000"/>
              </a:srgbClr>
            </a:duotone>
          </a:blip>
          <a:stretch>
            <a:fillRect/>
          </a:stretch>
        </p:blipFill>
        <p:spPr>
          <a:xfrm>
            <a:off x="5362555" y="2945228"/>
            <a:ext cx="3032332" cy="3032332"/>
          </a:xfrm>
          <a:prstGeom prst="rect">
            <a:avLst/>
          </a:prstGeom>
        </p:spPr>
      </p:pic>
      <p:pic>
        <p:nvPicPr>
          <p:cNvPr id="2" name="Afbeelding 1"/>
          <p:cNvPicPr>
            <a:picLocks noChangeAspect="1"/>
          </p:cNvPicPr>
          <p:nvPr/>
        </p:nvPicPr>
        <p:blipFill>
          <a:blip r:embed="rId5">
            <a:duotone>
              <a:prstClr val="black"/>
              <a:schemeClr val="accent1">
                <a:tint val="45000"/>
                <a:satMod val="400000"/>
              </a:schemeClr>
            </a:duotone>
          </a:blip>
          <a:stretch>
            <a:fillRect/>
          </a:stretch>
        </p:blipFill>
        <p:spPr>
          <a:xfrm>
            <a:off x="2804638" y="816693"/>
            <a:ext cx="2999262" cy="3003392"/>
          </a:xfrm>
          <a:prstGeom prst="rect">
            <a:avLst/>
          </a:prstGeom>
        </p:spPr>
      </p:pic>
      <p:sp>
        <p:nvSpPr>
          <p:cNvPr id="11" name="Tekstvak 10"/>
          <p:cNvSpPr txBox="1"/>
          <p:nvPr/>
        </p:nvSpPr>
        <p:spPr>
          <a:xfrm>
            <a:off x="3340100" y="1765301"/>
            <a:ext cx="2463800" cy="1077218"/>
          </a:xfrm>
          <a:prstGeom prst="rect">
            <a:avLst/>
          </a:prstGeom>
          <a:noFill/>
        </p:spPr>
        <p:txBody>
          <a:bodyPr wrap="square" rtlCol="0">
            <a:spAutoFit/>
          </a:bodyPr>
          <a:lstStyle/>
          <a:p>
            <a:r>
              <a:rPr lang="nl-BE" sz="3200"/>
              <a:t>Feedback op onderzoek</a:t>
            </a:r>
          </a:p>
        </p:txBody>
      </p:sp>
      <p:sp>
        <p:nvSpPr>
          <p:cNvPr id="12" name="Tekstvak 11"/>
          <p:cNvSpPr txBox="1"/>
          <p:nvPr/>
        </p:nvSpPr>
        <p:spPr>
          <a:xfrm>
            <a:off x="5702817" y="3504981"/>
            <a:ext cx="2351807" cy="2062103"/>
          </a:xfrm>
          <a:prstGeom prst="rect">
            <a:avLst/>
          </a:prstGeom>
          <a:noFill/>
        </p:spPr>
        <p:txBody>
          <a:bodyPr wrap="square" rtlCol="0">
            <a:spAutoFit/>
          </a:bodyPr>
          <a:lstStyle/>
          <a:p>
            <a:r>
              <a:rPr lang="nl-BE" sz="3200"/>
              <a:t>Feedback op vragenlijsten en interviews</a:t>
            </a:r>
          </a:p>
        </p:txBody>
      </p:sp>
    </p:spTree>
    <p:extLst>
      <p:ext uri="{BB962C8B-B14F-4D97-AF65-F5344CB8AC3E}">
        <p14:creationId xmlns:p14="http://schemas.microsoft.com/office/powerpoint/2010/main" val="293236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74878" y="1417638"/>
            <a:ext cx="4772025" cy="4772025"/>
          </a:xfrm>
          <a:prstGeom prst="rect">
            <a:avLst/>
          </a:prstGeom>
        </p:spPr>
      </p:pic>
      <p:sp>
        <p:nvSpPr>
          <p:cNvPr id="3" name="Titel 2"/>
          <p:cNvSpPr>
            <a:spLocks noGrp="1"/>
          </p:cNvSpPr>
          <p:nvPr>
            <p:ph type="title"/>
          </p:nvPr>
        </p:nvSpPr>
        <p:spPr/>
        <p:txBody>
          <a:bodyPr/>
          <a:lstStyle/>
          <a:p>
            <a:r>
              <a:rPr lang="nl-BE"/>
              <a:t>Terugkoppeling en vragen</a:t>
            </a:r>
          </a:p>
        </p:txBody>
      </p:sp>
      <p:pic>
        <p:nvPicPr>
          <p:cNvPr id="5" name="Afbeelding 4"/>
          <p:cNvPicPr>
            <a:picLocks noChangeAspect="1"/>
          </p:cNvPicPr>
          <p:nvPr/>
        </p:nvPicPr>
        <p:blipFill>
          <a:blip r:embed="rId3"/>
          <a:stretch>
            <a:fillRect/>
          </a:stretch>
        </p:blipFill>
        <p:spPr>
          <a:xfrm>
            <a:off x="1142707" y="2414345"/>
            <a:ext cx="3429293" cy="3729929"/>
          </a:xfrm>
          <a:prstGeom prst="rect">
            <a:avLst/>
          </a:prstGeom>
        </p:spPr>
      </p:pic>
      <p:pic>
        <p:nvPicPr>
          <p:cNvPr id="2" name="Afbeelding 1"/>
          <p:cNvPicPr>
            <a:picLocks noChangeAspect="1"/>
          </p:cNvPicPr>
          <p:nvPr/>
        </p:nvPicPr>
        <p:blipFill>
          <a:blip r:embed="rId4"/>
          <a:stretch>
            <a:fillRect/>
          </a:stretch>
        </p:blipFill>
        <p:spPr>
          <a:xfrm>
            <a:off x="4814615" y="3403676"/>
            <a:ext cx="1923240" cy="1919401"/>
          </a:xfrm>
          <a:prstGeom prst="rect">
            <a:avLst/>
          </a:prstGeom>
        </p:spPr>
      </p:pic>
      <p:pic>
        <p:nvPicPr>
          <p:cNvPr id="6" name="Afbeelding 5"/>
          <p:cNvPicPr>
            <a:picLocks noChangeAspect="1"/>
          </p:cNvPicPr>
          <p:nvPr/>
        </p:nvPicPr>
        <p:blipFill>
          <a:blip r:embed="rId5"/>
          <a:stretch>
            <a:fillRect/>
          </a:stretch>
        </p:blipFill>
        <p:spPr>
          <a:xfrm>
            <a:off x="6030604" y="1737267"/>
            <a:ext cx="1822581" cy="1826285"/>
          </a:xfrm>
          <a:prstGeom prst="rect">
            <a:avLst/>
          </a:prstGeom>
        </p:spPr>
      </p:pic>
      <p:pic>
        <p:nvPicPr>
          <p:cNvPr id="7" name="Afbeelding 6"/>
          <p:cNvPicPr>
            <a:picLocks noChangeAspect="1"/>
          </p:cNvPicPr>
          <p:nvPr/>
        </p:nvPicPr>
        <p:blipFill>
          <a:blip r:embed="rId6"/>
          <a:stretch>
            <a:fillRect/>
          </a:stretch>
        </p:blipFill>
        <p:spPr>
          <a:xfrm>
            <a:off x="7111428" y="3526362"/>
            <a:ext cx="1855046" cy="1858778"/>
          </a:xfrm>
          <a:prstGeom prst="rect">
            <a:avLst/>
          </a:prstGeom>
        </p:spPr>
      </p:pic>
    </p:spTree>
    <p:extLst>
      <p:ext uri="{BB962C8B-B14F-4D97-AF65-F5344CB8AC3E}">
        <p14:creationId xmlns:p14="http://schemas.microsoft.com/office/powerpoint/2010/main" val="260187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74320" y="2041579"/>
            <a:ext cx="8542943" cy="3422788"/>
          </a:xfrm>
          <a:prstGeom prst="rect">
            <a:avLst/>
          </a:prstGeom>
        </p:spPr>
      </p:pic>
      <p:sp>
        <p:nvSpPr>
          <p:cNvPr id="5" name="Tekstvak 4"/>
          <p:cNvSpPr txBox="1"/>
          <p:nvPr/>
        </p:nvSpPr>
        <p:spPr>
          <a:xfrm>
            <a:off x="537210" y="1017270"/>
            <a:ext cx="8606790" cy="646331"/>
          </a:xfrm>
          <a:prstGeom prst="rect">
            <a:avLst/>
          </a:prstGeom>
          <a:noFill/>
        </p:spPr>
        <p:txBody>
          <a:bodyPr wrap="square" rtlCol="0">
            <a:spAutoFit/>
          </a:bodyPr>
          <a:lstStyle/>
          <a:p>
            <a:r>
              <a:rPr lang="nl-BE" sz="3600"/>
              <a:t>Dank voor jouw aanwezigheid en bijdrage!</a:t>
            </a:r>
          </a:p>
        </p:txBody>
      </p:sp>
    </p:spTree>
    <p:extLst>
      <p:ext uri="{BB962C8B-B14F-4D97-AF65-F5344CB8AC3E}">
        <p14:creationId xmlns:p14="http://schemas.microsoft.com/office/powerpoint/2010/main" val="79386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0" tIns="0" rIns="0" bIns="0" rtlCol="0" anchor="t">
            <a:normAutofit lnSpcReduction="10000"/>
          </a:bodyPr>
          <a:lstStyle/>
          <a:p>
            <a:pPr marL="514350" indent="-514350">
              <a:buAutoNum type="arabicPeriod"/>
            </a:pPr>
            <a:r>
              <a:rPr lang="nl-BE" sz="4400"/>
              <a:t>Voorstellen L²INK                                         </a:t>
            </a:r>
            <a:endParaRPr lang="nl-BE" sz="3600"/>
          </a:p>
          <a:p>
            <a:pPr marL="514350" indent="-514350">
              <a:buAutoNum type="arabicPeriod"/>
            </a:pPr>
            <a:r>
              <a:rPr lang="nl-BE" sz="4400"/>
              <a:t>Tafelronde 					               </a:t>
            </a:r>
            <a:endParaRPr lang="nl-BE" sz="3600"/>
          </a:p>
          <a:p>
            <a:pPr marL="514350" indent="-514350">
              <a:buAutoNum type="arabicPeriod"/>
            </a:pPr>
            <a:r>
              <a:rPr lang="nl-BE" sz="4400"/>
              <a:t>Begrippenkader- Onderzoeksopzet        </a:t>
            </a:r>
            <a:endParaRPr lang="nl-BE" sz="3600"/>
          </a:p>
          <a:p>
            <a:pPr marL="514350" indent="-514350">
              <a:buAutoNum type="arabicPeriod"/>
            </a:pPr>
            <a:r>
              <a:rPr lang="nl-BE" sz="4400"/>
              <a:t>Tafelronde 					               </a:t>
            </a:r>
            <a:endParaRPr lang="nl-BE" sz="3600"/>
          </a:p>
          <a:p>
            <a:pPr marL="514350" indent="-514350">
              <a:buAutoNum type="arabicPeriod"/>
            </a:pPr>
            <a:r>
              <a:rPr lang="nl-BE" sz="4400"/>
              <a:t>Terugkoppeling</a:t>
            </a:r>
          </a:p>
          <a:p>
            <a:pPr marL="287655" indent="-287655"/>
            <a:endParaRPr lang="nl-BE"/>
          </a:p>
          <a:p>
            <a:pPr marL="287655" indent="-287655"/>
            <a:endParaRPr lang="nl-BE"/>
          </a:p>
          <a:p>
            <a:pPr marL="287655" indent="-287655"/>
            <a:endParaRPr lang="nl-BE"/>
          </a:p>
          <a:p>
            <a:pPr marL="287655" indent="-287655"/>
            <a:endParaRPr lang="nl-BE"/>
          </a:p>
        </p:txBody>
      </p:sp>
      <p:sp>
        <p:nvSpPr>
          <p:cNvPr id="3" name="Titel 2"/>
          <p:cNvSpPr>
            <a:spLocks noGrp="1"/>
          </p:cNvSpPr>
          <p:nvPr>
            <p:ph type="title"/>
          </p:nvPr>
        </p:nvSpPr>
        <p:spPr/>
        <p:txBody>
          <a:bodyPr/>
          <a:lstStyle/>
          <a:p>
            <a:r>
              <a:rPr lang="nl-BE"/>
              <a:t>Programma adviescommissie</a:t>
            </a:r>
          </a:p>
        </p:txBody>
      </p:sp>
    </p:spTree>
    <p:extLst>
      <p:ext uri="{BB962C8B-B14F-4D97-AF65-F5344CB8AC3E}">
        <p14:creationId xmlns:p14="http://schemas.microsoft.com/office/powerpoint/2010/main" val="321830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3" y="274638"/>
            <a:ext cx="8421479" cy="903531"/>
          </a:xfrm>
        </p:spPr>
        <p:txBody>
          <a:bodyPr>
            <a:normAutofit fontScale="90000"/>
          </a:bodyPr>
          <a:lstStyle/>
          <a:p>
            <a:r>
              <a:rPr lang="nl-BE" sz="4800"/>
              <a:t>1. L²INK: centrale onderzoeksvraag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550084"/>
            <a:ext cx="1905000" cy="19050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8" y="2591717"/>
            <a:ext cx="1821735" cy="1821735"/>
          </a:xfrm>
          <a:prstGeom prst="rect">
            <a:avLst/>
          </a:prstGeom>
        </p:spPr>
      </p:pic>
      <p:sp>
        <p:nvSpPr>
          <p:cNvPr id="6" name="Ovale toelichting 5"/>
          <p:cNvSpPr/>
          <p:nvPr/>
        </p:nvSpPr>
        <p:spPr>
          <a:xfrm>
            <a:off x="1752431" y="1628800"/>
            <a:ext cx="5616624" cy="4032448"/>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Hoe kunnen leerlingen en leerkrachten binnen </a:t>
            </a:r>
            <a:r>
              <a:rPr lang="nl-BE" sz="2400" b="1"/>
              <a:t>de eerste graad</a:t>
            </a:r>
            <a:r>
              <a:rPr lang="nl-BE" sz="2400"/>
              <a:t> van het secundair onderwijs samen werken aan een onderwijspraktijk binnen </a:t>
            </a:r>
            <a:r>
              <a:rPr lang="nl-BE" sz="2400" b="1"/>
              <a:t>de klas </a:t>
            </a:r>
            <a:r>
              <a:rPr lang="nl-BE" sz="2400"/>
              <a:t>waarin actieve leerlingenparticipatie en inspraak centraal staan? </a:t>
            </a:r>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9922" y="5038871"/>
            <a:ext cx="2318570" cy="1724065"/>
          </a:xfrm>
          <a:prstGeom prst="rect">
            <a:avLst/>
          </a:prstGeom>
        </p:spPr>
      </p:pic>
    </p:spTree>
    <p:extLst>
      <p:ext uri="{BB962C8B-B14F-4D97-AF65-F5344CB8AC3E}">
        <p14:creationId xmlns:p14="http://schemas.microsoft.com/office/powerpoint/2010/main" val="345663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274638"/>
            <a:ext cx="8208912" cy="903531"/>
          </a:xfrm>
        </p:spPr>
        <p:txBody>
          <a:bodyPr>
            <a:normAutofit/>
          </a:bodyPr>
          <a:lstStyle/>
          <a:p>
            <a:r>
              <a:rPr lang="nl-BE" sz="4800"/>
              <a:t>1. L²INK: bijkomende vragen</a:t>
            </a:r>
          </a:p>
        </p:txBody>
      </p:sp>
      <p:sp>
        <p:nvSpPr>
          <p:cNvPr id="6" name="Ovale toelichting 5"/>
          <p:cNvSpPr/>
          <p:nvPr/>
        </p:nvSpPr>
        <p:spPr>
          <a:xfrm>
            <a:off x="3763108" y="1820953"/>
            <a:ext cx="2822330"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Methodieken?</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5" y="3699547"/>
            <a:ext cx="1821735" cy="1821735"/>
          </a:xfrm>
          <a:prstGeom prst="rect">
            <a:avLst/>
          </a:prstGeom>
        </p:spPr>
      </p:pic>
      <p:sp>
        <p:nvSpPr>
          <p:cNvPr id="10" name="Ovale toelichting 5"/>
          <p:cNvSpPr/>
          <p:nvPr/>
        </p:nvSpPr>
        <p:spPr>
          <a:xfrm>
            <a:off x="1266092" y="1178169"/>
            <a:ext cx="2983523"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Perspectieven, ervaringen van jongeren</a:t>
            </a:r>
          </a:p>
        </p:txBody>
      </p:sp>
      <p:sp>
        <p:nvSpPr>
          <p:cNvPr id="11" name="Ovale toelichting 5"/>
          <p:cNvSpPr/>
          <p:nvPr/>
        </p:nvSpPr>
        <p:spPr>
          <a:xfrm>
            <a:off x="3950677" y="3472962"/>
            <a:ext cx="2822330"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Sterktes, valkuilen en uitdagingen?</a:t>
            </a:r>
          </a:p>
        </p:txBody>
      </p:sp>
      <p:sp>
        <p:nvSpPr>
          <p:cNvPr id="12" name="Ovale toelichting 5"/>
          <p:cNvSpPr/>
          <p:nvPr/>
        </p:nvSpPr>
        <p:spPr>
          <a:xfrm>
            <a:off x="6178975" y="1256230"/>
            <a:ext cx="2822330"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Effect van inspraak &amp; participatie</a:t>
            </a:r>
          </a:p>
        </p:txBody>
      </p: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735" y="5034260"/>
            <a:ext cx="2318570" cy="1724065"/>
          </a:xfrm>
          <a:prstGeom prst="rect">
            <a:avLst/>
          </a:prstGeom>
        </p:spPr>
      </p:pic>
    </p:spTree>
    <p:extLst>
      <p:ext uri="{BB962C8B-B14F-4D97-AF65-F5344CB8AC3E}">
        <p14:creationId xmlns:p14="http://schemas.microsoft.com/office/powerpoint/2010/main" val="8794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1518" y="385105"/>
            <a:ext cx="8208912" cy="903531"/>
          </a:xfrm>
        </p:spPr>
        <p:txBody>
          <a:bodyPr>
            <a:normAutofit fontScale="90000"/>
          </a:bodyPr>
          <a:lstStyle/>
          <a:p>
            <a:r>
              <a:rPr lang="nl-BE" sz="4800"/>
              <a:t>1. L²INK: </a:t>
            </a:r>
            <a:br>
              <a:rPr lang="nl-BE" sz="4800"/>
            </a:br>
            <a:r>
              <a:rPr lang="nl-BE" sz="4800"/>
              <a:t>participatief onderzoeksopzet</a:t>
            </a:r>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430" y="2576461"/>
            <a:ext cx="1905000" cy="1905000"/>
          </a:xfrm>
          <a:prstGeom prst="rect">
            <a:avLst/>
          </a:prstGeom>
        </p:spPr>
      </p:pic>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29" y="1684601"/>
            <a:ext cx="2434141" cy="1452129"/>
          </a:xfrm>
          <a:prstGeom prst="rect">
            <a:avLst/>
          </a:prstGeom>
        </p:spPr>
      </p:pic>
      <p:pic>
        <p:nvPicPr>
          <p:cNvPr id="18" name="Tijdelijke aanduiding voor inhoud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25661" y="3795835"/>
            <a:ext cx="3634521" cy="969911"/>
          </a:xfrm>
        </p:spPr>
      </p:pic>
      <p:pic>
        <p:nvPicPr>
          <p:cNvPr id="19" name="Afbeelding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8103" y="1752681"/>
            <a:ext cx="3887665" cy="657984"/>
          </a:xfrm>
          <a:prstGeom prst="rect">
            <a:avLst/>
          </a:prstGeom>
        </p:spPr>
      </p:pic>
    </p:spTree>
    <p:extLst>
      <p:ext uri="{BB962C8B-B14F-4D97-AF65-F5344CB8AC3E}">
        <p14:creationId xmlns:p14="http://schemas.microsoft.com/office/powerpoint/2010/main" val="271354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5250" y="-409575"/>
            <a:ext cx="8208912" cy="1143000"/>
          </a:xfrm>
        </p:spPr>
        <p:txBody>
          <a:bodyPr/>
          <a:lstStyle/>
          <a:p>
            <a:pPr algn="ctr"/>
            <a:r>
              <a:rPr lang="nl-BE"/>
              <a:t>Deelnemende scholen:</a:t>
            </a:r>
            <a:endParaRPr lang="en-US"/>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925" y="962025"/>
            <a:ext cx="5153162" cy="3074209"/>
          </a:xfrm>
          <a:prstGeom prst="rect">
            <a:avLst/>
          </a:prstGeom>
        </p:spPr>
      </p:pic>
      <p:sp>
        <p:nvSpPr>
          <p:cNvPr id="8" name="TextBox 7"/>
          <p:cNvSpPr txBox="1"/>
          <p:nvPr/>
        </p:nvSpPr>
        <p:spPr>
          <a:xfrm>
            <a:off x="1068388" y="4179888"/>
            <a:ext cx="6534109" cy="26776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u="sng" err="1"/>
              <a:t>Klassen</a:t>
            </a:r>
            <a:r>
              <a:rPr lang="en-US" sz="2800" u="sng"/>
              <a:t> in het experiment:</a:t>
            </a:r>
          </a:p>
          <a:p>
            <a:pPr algn="ctr"/>
            <a:r>
              <a:rPr lang="en-US" sz="2800"/>
              <a:t>2e </a:t>
            </a:r>
            <a:r>
              <a:rPr lang="en-US" sz="2800" err="1"/>
              <a:t>jaar</a:t>
            </a:r>
            <a:r>
              <a:rPr lang="en-US" sz="2800"/>
              <a:t>  </a:t>
            </a:r>
            <a:r>
              <a:rPr lang="en-US" sz="2800" err="1"/>
              <a:t>praktijkvakken</a:t>
            </a:r>
            <a:endParaRPr lang="en-US" sz="2800"/>
          </a:p>
          <a:p>
            <a:pPr algn="ctr"/>
            <a:r>
              <a:rPr lang="nl-NL" sz="2800"/>
              <a:t>2e nijverheid B</a:t>
            </a:r>
          </a:p>
          <a:p>
            <a:pPr algn="ctr"/>
            <a:r>
              <a:rPr lang="nl-NL" sz="2800"/>
              <a:t>2e mode-voeding-verzorging</a:t>
            </a:r>
          </a:p>
          <a:p>
            <a:pPr algn="ctr"/>
            <a:endParaRPr lang="nl-BE" sz="2800"/>
          </a:p>
          <a:p>
            <a:pPr algn="ctr"/>
            <a:endParaRPr lang="en-US" sz="2800"/>
          </a:p>
        </p:txBody>
      </p:sp>
    </p:spTree>
    <p:extLst>
      <p:ext uri="{BB962C8B-B14F-4D97-AF65-F5344CB8AC3E}">
        <p14:creationId xmlns:p14="http://schemas.microsoft.com/office/powerpoint/2010/main" val="174537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286" y="1606550"/>
            <a:ext cx="7353989" cy="1962491"/>
          </a:xfrm>
        </p:spPr>
      </p:pic>
      <p:sp>
        <p:nvSpPr>
          <p:cNvPr id="3" name="Titel 2"/>
          <p:cNvSpPr>
            <a:spLocks noGrp="1"/>
          </p:cNvSpPr>
          <p:nvPr>
            <p:ph type="title"/>
          </p:nvPr>
        </p:nvSpPr>
        <p:spPr>
          <a:xfrm>
            <a:off x="44590" y="-103201"/>
            <a:ext cx="8208912" cy="1143000"/>
          </a:xfrm>
        </p:spPr>
        <p:txBody>
          <a:bodyPr/>
          <a:lstStyle/>
          <a:p>
            <a:pPr algn="ctr"/>
            <a:r>
              <a:rPr lang="nl-BE"/>
              <a:t>Deelnemende scholen:</a:t>
            </a:r>
            <a:endParaRPr lang="en-US"/>
          </a:p>
        </p:txBody>
      </p:sp>
      <p:sp>
        <p:nvSpPr>
          <p:cNvPr id="6" name="TextBox 5"/>
          <p:cNvSpPr txBox="1"/>
          <p:nvPr/>
        </p:nvSpPr>
        <p:spPr>
          <a:xfrm>
            <a:off x="1063924" y="4183811"/>
            <a:ext cx="6534109" cy="13843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u="sng" err="1"/>
              <a:t>Klassen</a:t>
            </a:r>
            <a:r>
              <a:rPr lang="en-US" sz="2800" u="sng"/>
              <a:t> in het experiment:</a:t>
            </a:r>
          </a:p>
          <a:p>
            <a:pPr algn="ctr"/>
            <a:r>
              <a:rPr lang="en-US" sz="2800"/>
              <a:t> 2e </a:t>
            </a:r>
            <a:r>
              <a:rPr lang="en-US" sz="2800" err="1"/>
              <a:t>jaar</a:t>
            </a:r>
            <a:r>
              <a:rPr lang="en-US" sz="2800"/>
              <a:t> </a:t>
            </a:r>
            <a:r>
              <a:rPr lang="en-US" sz="2800" err="1"/>
              <a:t>Nederlands</a:t>
            </a:r>
            <a:endParaRPr lang="en-US" sz="2800"/>
          </a:p>
          <a:p>
            <a:pPr algn="ctr"/>
            <a:endParaRPr lang="en-US" sz="2800"/>
          </a:p>
        </p:txBody>
      </p:sp>
    </p:spTree>
    <p:extLst>
      <p:ext uri="{BB962C8B-B14F-4D97-AF65-F5344CB8AC3E}">
        <p14:creationId xmlns:p14="http://schemas.microsoft.com/office/powerpoint/2010/main" val="2123043112"/>
      </p:ext>
    </p:extLst>
  </p:cSld>
  <p:clrMapOvr>
    <a:masterClrMapping/>
  </p:clrMapOvr>
</p:sld>
</file>

<file path=ppt/theme/theme1.xml><?xml version="1.0" encoding="utf-8"?>
<a:theme xmlns:a="http://schemas.openxmlformats.org/drawingml/2006/main" name="ARTEV_powerpointsjabloon">
  <a:themeElements>
    <a:clrScheme name="Arteveldehogeschool">
      <a:dk1>
        <a:sysClr val="windowText" lastClr="000000"/>
      </a:dk1>
      <a:lt1>
        <a:sysClr val="window" lastClr="FFFFFF"/>
      </a:lt1>
      <a:dk2>
        <a:srgbClr val="777777"/>
      </a:dk2>
      <a:lt2>
        <a:srgbClr val="DDDDDD"/>
      </a:lt2>
      <a:accent1>
        <a:srgbClr val="EE9900"/>
      </a:accent1>
      <a:accent2>
        <a:srgbClr val="BBCC00"/>
      </a:accent2>
      <a:accent3>
        <a:srgbClr val="CC0077"/>
      </a:accent3>
      <a:accent4>
        <a:srgbClr val="00AACC"/>
      </a:accent4>
      <a:accent5>
        <a:srgbClr val="AAAAAA"/>
      </a:accent5>
      <a:accent6>
        <a:srgbClr val="777777"/>
      </a:accent6>
      <a:hlink>
        <a:srgbClr val="0000FF"/>
      </a:hlink>
      <a:folHlink>
        <a:srgbClr val="800080"/>
      </a:folHlink>
    </a:clrScheme>
    <a:fontScheme name="Arteveldehogeschool">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Diavoorstelling (4:3)</PresentationFormat>
  <Paragraphs>300</Paragraphs>
  <Slides>37</Slides>
  <Notes>28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Calibri</vt:lpstr>
      <vt:lpstr>Wingdings</vt:lpstr>
      <vt:lpstr>ARTEV_powerpointsjabloon</vt:lpstr>
      <vt:lpstr>Adviescommissie L²INK</vt:lpstr>
      <vt:lpstr>PowerPoint-presentatie</vt:lpstr>
      <vt:lpstr>PowerPoint-presentatie</vt:lpstr>
      <vt:lpstr>Programma adviescommissie</vt:lpstr>
      <vt:lpstr>1. L²INK: centrale onderzoeksvraag</vt:lpstr>
      <vt:lpstr>1. L²INK: bijkomende vragen</vt:lpstr>
      <vt:lpstr>1. L²INK:  participatief onderzoeksopzet</vt:lpstr>
      <vt:lpstr>Deelnemende scholen:</vt:lpstr>
      <vt:lpstr>Deelnemende scholen:</vt:lpstr>
      <vt:lpstr>Deelnemende scholen:</vt:lpstr>
      <vt:lpstr>Projectplanning</vt:lpstr>
      <vt:lpstr>Projectplanning</vt:lpstr>
      <vt:lpstr>Projectplanning</vt:lpstr>
      <vt:lpstr>Literatuuronderzoek</vt:lpstr>
      <vt:lpstr>2. Tafelronde</vt:lpstr>
      <vt:lpstr>3. Begrippenkader: bronnen</vt:lpstr>
      <vt:lpstr>3.Begrippenkader</vt:lpstr>
      <vt:lpstr>3.Begrippenkader </vt:lpstr>
      <vt:lpstr>3.Begrippenkader </vt:lpstr>
      <vt:lpstr>3.Participatiemodel: Ladder van Hart</vt:lpstr>
      <vt:lpstr>Ladder van Hart (2008): vertaald naar onderwijscontext: continuüm</vt:lpstr>
      <vt:lpstr>Zelfdeterminatietheorie &gt; ABC behoeften</vt:lpstr>
      <vt:lpstr>Zelfdeterminatietheorie Positieve effecten van autonome motivatie </vt:lpstr>
      <vt:lpstr>PowerPoint-presentatie</vt:lpstr>
      <vt:lpstr>PowerPoint-presentatie</vt:lpstr>
      <vt:lpstr>PowerPoint-presentatie</vt:lpstr>
      <vt:lpstr>Participatiecontinuüm (steunpunt leerlingenparticipatie)</vt:lpstr>
      <vt:lpstr>Participatiemodel: Fielding (2011)</vt:lpstr>
      <vt:lpstr>PowerPoint-presentatie</vt:lpstr>
      <vt:lpstr>Kwantitatief onderzoek</vt:lpstr>
      <vt:lpstr>PowerPoint-presentatie</vt:lpstr>
      <vt:lpstr>Hypothesen in beeld</vt:lpstr>
      <vt:lpstr>Online bevraging</vt:lpstr>
      <vt:lpstr>Kwalitatief onderzoek</vt:lpstr>
      <vt:lpstr>4. Tafelronde</vt:lpstr>
      <vt:lpstr>Terugkoppeling en 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Adviescommissie L²INK</dc:title>
  <dc:creator>Koen Defour</dc:creator>
  <cp:lastModifiedBy>Koen Defour</cp:lastModifiedBy>
  <cp:revision>3</cp:revision>
  <dcterms:modified xsi:type="dcterms:W3CDTF">2018-05-15T07:51:40Z</dcterms:modified>
</cp:coreProperties>
</file>